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3"/>
  </p:sldMasterIdLst>
  <p:notesMasterIdLst>
    <p:notesMasterId r:id="rId7"/>
  </p:notesMasterIdLst>
  <p:handoutMasterIdLst>
    <p:handoutMasterId r:id="rId91"/>
  </p:handoutMasterIdLst>
  <p:sldIdLst>
    <p:sldId id="2119" r:id="rId4"/>
    <p:sldId id="2120" r:id="rId5"/>
    <p:sldId id="2121" r:id="rId6"/>
    <p:sldId id="2201" r:id="rId8"/>
    <p:sldId id="2416" r:id="rId9"/>
    <p:sldId id="2425" r:id="rId10"/>
    <p:sldId id="2426" r:id="rId11"/>
    <p:sldId id="2349" r:id="rId12"/>
    <p:sldId id="2418" r:id="rId13"/>
    <p:sldId id="2370" r:id="rId14"/>
    <p:sldId id="2396" r:id="rId15"/>
    <p:sldId id="2419" r:id="rId16"/>
    <p:sldId id="2420" r:id="rId17"/>
    <p:sldId id="2421" r:id="rId18"/>
    <p:sldId id="2422" r:id="rId19"/>
    <p:sldId id="2423" r:id="rId20"/>
    <p:sldId id="2424" r:id="rId21"/>
    <p:sldId id="2371" r:id="rId22"/>
    <p:sldId id="1758" r:id="rId23"/>
    <p:sldId id="2236" r:id="rId24"/>
    <p:sldId id="2237" r:id="rId25"/>
    <p:sldId id="2290" r:id="rId26"/>
    <p:sldId id="2291" r:id="rId27"/>
    <p:sldId id="2428" r:id="rId28"/>
    <p:sldId id="2427" r:id="rId29"/>
    <p:sldId id="2292" r:id="rId30"/>
    <p:sldId id="2293" r:id="rId31"/>
    <p:sldId id="2354" r:id="rId32"/>
    <p:sldId id="2295" r:id="rId33"/>
    <p:sldId id="2296" r:id="rId34"/>
    <p:sldId id="2355" r:id="rId35"/>
    <p:sldId id="2429" r:id="rId36"/>
    <p:sldId id="2356" r:id="rId37"/>
    <p:sldId id="2357" r:id="rId38"/>
    <p:sldId id="2430" r:id="rId39"/>
    <p:sldId id="2358" r:id="rId40"/>
    <p:sldId id="2359" r:id="rId41"/>
    <p:sldId id="2431" r:id="rId42"/>
    <p:sldId id="2250" r:id="rId43"/>
    <p:sldId id="2152" r:id="rId44"/>
    <p:sldId id="2153" r:id="rId45"/>
    <p:sldId id="2154" r:id="rId46"/>
    <p:sldId id="2155" r:id="rId47"/>
    <p:sldId id="2433" r:id="rId48"/>
    <p:sldId id="2157" r:id="rId49"/>
    <p:sldId id="2390" r:id="rId50"/>
    <p:sldId id="2306" r:id="rId51"/>
    <p:sldId id="2410" r:id="rId52"/>
    <p:sldId id="2411" r:id="rId53"/>
    <p:sldId id="2434" r:id="rId54"/>
    <p:sldId id="2002" r:id="rId55"/>
    <p:sldId id="2163" r:id="rId56"/>
    <p:sldId id="2003" r:id="rId57"/>
    <p:sldId id="2363" r:id="rId58"/>
    <p:sldId id="2033" r:id="rId59"/>
    <p:sldId id="2034" r:id="rId60"/>
    <p:sldId id="2076" r:id="rId61"/>
    <p:sldId id="2035" r:id="rId62"/>
    <p:sldId id="2364" r:id="rId63"/>
    <p:sldId id="2036" r:id="rId64"/>
    <p:sldId id="2391" r:id="rId65"/>
    <p:sldId id="2038" r:id="rId66"/>
    <p:sldId id="2412" r:id="rId67"/>
    <p:sldId id="2040" r:id="rId68"/>
    <p:sldId id="2435" r:id="rId69"/>
    <p:sldId id="2042" r:id="rId70"/>
    <p:sldId id="2436" r:id="rId71"/>
    <p:sldId id="2043" r:id="rId72"/>
    <p:sldId id="2365" r:id="rId73"/>
    <p:sldId id="2045" r:id="rId74"/>
    <p:sldId id="2413" r:id="rId75"/>
    <p:sldId id="2047" r:id="rId76"/>
    <p:sldId id="2366" r:id="rId77"/>
    <p:sldId id="2049" r:id="rId78"/>
    <p:sldId id="2050" r:id="rId79"/>
    <p:sldId id="2054" r:id="rId80"/>
    <p:sldId id="2437" r:id="rId81"/>
    <p:sldId id="2216" r:id="rId82"/>
    <p:sldId id="2438" r:id="rId83"/>
    <p:sldId id="2218" r:id="rId84"/>
    <p:sldId id="2439" r:id="rId85"/>
    <p:sldId id="2440" r:id="rId86"/>
    <p:sldId id="2414" r:id="rId87"/>
    <p:sldId id="2055" r:id="rId88"/>
    <p:sldId id="2348" r:id="rId89"/>
    <p:sldId id="2347" r:id="rId90"/>
  </p:sldIdLst>
  <p:sldSz cx="12190095" cy="6859270"/>
  <p:notesSz cx="6858000" cy="9144000"/>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4AAD3"/>
    <a:srgbClr val="CFC8C3"/>
    <a:srgbClr val="E6E6E6"/>
    <a:srgbClr val="D8D1C8"/>
    <a:srgbClr val="253141"/>
    <a:srgbClr val="8F8F8F"/>
    <a:srgbClr val="4C4841"/>
    <a:srgbClr val="FAFAFB"/>
    <a:srgbClr val="E6E8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40" autoAdjust="0"/>
    <p:restoredTop sz="96405" autoAdjust="0"/>
  </p:normalViewPr>
  <p:slideViewPr>
    <p:cSldViewPr>
      <p:cViewPr varScale="1">
        <p:scale>
          <a:sx n="97" d="100"/>
          <a:sy n="97" d="100"/>
        </p:scale>
        <p:origin x="102" y="354"/>
      </p:cViewPr>
      <p:guideLst>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40" d="100"/>
          <a:sy n="140" d="100"/>
        </p:scale>
        <p:origin x="4720"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4" Type="http://schemas.openxmlformats.org/officeDocument/2006/relationships/tableStyles" Target="tableStyles.xml"/><Relationship Id="rId93" Type="http://schemas.openxmlformats.org/officeDocument/2006/relationships/viewProps" Target="viewProps.xml"/><Relationship Id="rId92" Type="http://schemas.openxmlformats.org/officeDocument/2006/relationships/presProps" Target="presProps.xml"/><Relationship Id="rId91" Type="http://schemas.openxmlformats.org/officeDocument/2006/relationships/handoutMaster" Target="handoutMasters/handoutMaster1.xml"/><Relationship Id="rId90" Type="http://schemas.openxmlformats.org/officeDocument/2006/relationships/slide" Target="slides/slide86.xml"/><Relationship Id="rId9" Type="http://schemas.openxmlformats.org/officeDocument/2006/relationships/slide" Target="slides/slide5.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notesMaster" Target="notesMasters/notesMaster1.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FD65D2-3D3F-4108-9C1E-21CB58C64CD2}"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矩形 1"/>
          <p:cNvSpPr/>
          <p:nvPr userDrawn="1"/>
        </p:nvSpPr>
        <p:spPr>
          <a:xfrm>
            <a:off x="0" y="3788788"/>
            <a:ext cx="12190413" cy="307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4" name="矩形 3"/>
          <p:cNvSpPr/>
          <p:nvPr userDrawn="1"/>
        </p:nvSpPr>
        <p:spPr>
          <a:xfrm>
            <a:off x="0" y="3429794"/>
            <a:ext cx="12190413" cy="3429794"/>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4" name="矩形 3"/>
          <p:cNvSpPr/>
          <p:nvPr userDrawn="1"/>
        </p:nvSpPr>
        <p:spPr>
          <a:xfrm>
            <a:off x="0" y="3068788"/>
            <a:ext cx="12190413" cy="379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矩形 1"/>
          <p:cNvSpPr/>
          <p:nvPr userDrawn="1"/>
        </p:nvSpPr>
        <p:spPr>
          <a:xfrm>
            <a:off x="0" y="2709714"/>
            <a:ext cx="12190413" cy="4149874"/>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矩形 1"/>
          <p:cNvSpPr/>
          <p:nvPr userDrawn="1"/>
        </p:nvSpPr>
        <p:spPr>
          <a:xfrm>
            <a:off x="0" y="2348788"/>
            <a:ext cx="12190413" cy="451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3" name="矩形 2"/>
          <p:cNvSpPr/>
          <p:nvPr userDrawn="1"/>
        </p:nvSpPr>
        <p:spPr>
          <a:xfrm>
            <a:off x="0" y="1989634"/>
            <a:ext cx="12190413" cy="4869954"/>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3" name="矩形 2"/>
          <p:cNvSpPr/>
          <p:nvPr userDrawn="1"/>
        </p:nvSpPr>
        <p:spPr>
          <a:xfrm>
            <a:off x="0" y="1628788"/>
            <a:ext cx="12190413" cy="523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3" name="矩形 2"/>
          <p:cNvSpPr/>
          <p:nvPr userDrawn="1"/>
        </p:nvSpPr>
        <p:spPr>
          <a:xfrm>
            <a:off x="0" y="1268788"/>
            <a:ext cx="12190413" cy="559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3" name="矩形 2"/>
          <p:cNvSpPr/>
          <p:nvPr userDrawn="1"/>
        </p:nvSpPr>
        <p:spPr>
          <a:xfrm>
            <a:off x="0" y="908788"/>
            <a:ext cx="12190413" cy="595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矩形 1"/>
          <p:cNvSpPr/>
          <p:nvPr userDrawn="1"/>
        </p:nvSpPr>
        <p:spPr>
          <a:xfrm>
            <a:off x="0" y="0"/>
            <a:ext cx="12190413" cy="6859588"/>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矩形 1"/>
          <p:cNvSpPr/>
          <p:nvPr userDrawn="1"/>
        </p:nvSpPr>
        <p:spPr>
          <a:xfrm>
            <a:off x="0" y="5948788"/>
            <a:ext cx="12190413" cy="91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矩形 1"/>
          <p:cNvSpPr/>
          <p:nvPr userDrawn="1"/>
        </p:nvSpPr>
        <p:spPr>
          <a:xfrm>
            <a:off x="0" y="5590034"/>
            <a:ext cx="12190413" cy="1269554"/>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矩形 1"/>
          <p:cNvSpPr/>
          <p:nvPr userDrawn="1"/>
        </p:nvSpPr>
        <p:spPr>
          <a:xfrm>
            <a:off x="0" y="5228788"/>
            <a:ext cx="12190413" cy="163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矩形 1"/>
          <p:cNvSpPr/>
          <p:nvPr userDrawn="1"/>
        </p:nvSpPr>
        <p:spPr>
          <a:xfrm>
            <a:off x="0" y="4869954"/>
            <a:ext cx="12190413" cy="1989634"/>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矩形 1"/>
          <p:cNvSpPr/>
          <p:nvPr userDrawn="1"/>
        </p:nvSpPr>
        <p:spPr>
          <a:xfrm>
            <a:off x="0" y="4508788"/>
            <a:ext cx="12190413" cy="235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矩形 1"/>
          <p:cNvSpPr/>
          <p:nvPr userDrawn="1"/>
        </p:nvSpPr>
        <p:spPr>
          <a:xfrm>
            <a:off x="0" y="4293890"/>
            <a:ext cx="12190413" cy="2565698"/>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矩形 1"/>
          <p:cNvSpPr/>
          <p:nvPr userDrawn="1"/>
        </p:nvSpPr>
        <p:spPr>
          <a:xfrm>
            <a:off x="0" y="4149874"/>
            <a:ext cx="12190413" cy="2709714"/>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矩形 1"/>
          <p:cNvSpPr/>
          <p:nvPr userDrawn="1"/>
        </p:nvSpPr>
        <p:spPr>
          <a:xfrm>
            <a:off x="0" y="3788788"/>
            <a:ext cx="12190413" cy="307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矩形 1"/>
          <p:cNvSpPr/>
          <p:nvPr userDrawn="1"/>
        </p:nvSpPr>
        <p:spPr>
          <a:xfrm>
            <a:off x="0" y="5948788"/>
            <a:ext cx="12190413" cy="91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4" name="矩形 3"/>
          <p:cNvSpPr/>
          <p:nvPr userDrawn="1"/>
        </p:nvSpPr>
        <p:spPr>
          <a:xfrm>
            <a:off x="0" y="3429794"/>
            <a:ext cx="12190413" cy="3429794"/>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4" name="矩形 3"/>
          <p:cNvSpPr/>
          <p:nvPr userDrawn="1"/>
        </p:nvSpPr>
        <p:spPr>
          <a:xfrm>
            <a:off x="0" y="3068788"/>
            <a:ext cx="12190413" cy="379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矩形 1"/>
          <p:cNvSpPr/>
          <p:nvPr userDrawn="1"/>
        </p:nvSpPr>
        <p:spPr>
          <a:xfrm>
            <a:off x="0" y="2709714"/>
            <a:ext cx="12190413" cy="4149874"/>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矩形 1"/>
          <p:cNvSpPr/>
          <p:nvPr userDrawn="1"/>
        </p:nvSpPr>
        <p:spPr>
          <a:xfrm>
            <a:off x="0" y="2348788"/>
            <a:ext cx="12190413" cy="451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3" name="矩形 2"/>
          <p:cNvSpPr/>
          <p:nvPr userDrawn="1"/>
        </p:nvSpPr>
        <p:spPr>
          <a:xfrm>
            <a:off x="0" y="1989634"/>
            <a:ext cx="12190413" cy="4869954"/>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3" name="矩形 2"/>
          <p:cNvSpPr/>
          <p:nvPr userDrawn="1"/>
        </p:nvSpPr>
        <p:spPr>
          <a:xfrm>
            <a:off x="0" y="1628788"/>
            <a:ext cx="12190413" cy="523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3" name="矩形 2"/>
          <p:cNvSpPr/>
          <p:nvPr userDrawn="1"/>
        </p:nvSpPr>
        <p:spPr>
          <a:xfrm>
            <a:off x="0" y="1268788"/>
            <a:ext cx="12190413" cy="559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3" name="矩形 2"/>
          <p:cNvSpPr/>
          <p:nvPr userDrawn="1"/>
        </p:nvSpPr>
        <p:spPr>
          <a:xfrm>
            <a:off x="0" y="908788"/>
            <a:ext cx="12190413" cy="595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矩形 1"/>
          <p:cNvSpPr/>
          <p:nvPr userDrawn="1"/>
        </p:nvSpPr>
        <p:spPr>
          <a:xfrm>
            <a:off x="0" y="0"/>
            <a:ext cx="12190413" cy="6859588"/>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标题和内容">
    <p:bg>
      <p:bgPr>
        <a:solidFill>
          <a:schemeClr val="bg1">
            <a:alpha val="67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t="36062" b="12577"/>
          <a:stretch>
            <a:fillRect/>
          </a:stretch>
        </p:blipFill>
        <p:spPr>
          <a:xfrm>
            <a:off x="484921" y="2408858"/>
            <a:ext cx="5250245" cy="4045271"/>
          </a:xfrm>
          <a:prstGeom prst="rect">
            <a:avLst/>
          </a:prstGeom>
        </p:spPr>
      </p:pic>
      <p:pic>
        <p:nvPicPr>
          <p:cNvPr id="3" name="图片 2"/>
          <p:cNvPicPr>
            <a:picLocks noChangeAspect="1"/>
          </p:cNvPicPr>
          <p:nvPr userDrawn="1"/>
        </p:nvPicPr>
        <p:blipFill>
          <a:blip r:embed="rId3" cstate="print">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tretch>
            <a:fillRect/>
          </a:stretch>
        </p:blipFill>
        <p:spPr>
          <a:xfrm>
            <a:off x="0" y="0"/>
            <a:ext cx="12188954" cy="68580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矩形 1"/>
          <p:cNvSpPr/>
          <p:nvPr userDrawn="1"/>
        </p:nvSpPr>
        <p:spPr>
          <a:xfrm>
            <a:off x="0" y="5590034"/>
            <a:ext cx="12190413" cy="1269554"/>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矩形 1"/>
          <p:cNvSpPr/>
          <p:nvPr userDrawn="1"/>
        </p:nvSpPr>
        <p:spPr>
          <a:xfrm>
            <a:off x="0" y="5228788"/>
            <a:ext cx="12190413" cy="163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矩形 1"/>
          <p:cNvSpPr/>
          <p:nvPr userDrawn="1"/>
        </p:nvSpPr>
        <p:spPr>
          <a:xfrm>
            <a:off x="0" y="4869954"/>
            <a:ext cx="12190413" cy="1989634"/>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矩形 1"/>
          <p:cNvSpPr/>
          <p:nvPr userDrawn="1"/>
        </p:nvSpPr>
        <p:spPr>
          <a:xfrm>
            <a:off x="0" y="4508788"/>
            <a:ext cx="12190413" cy="235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矩形 1"/>
          <p:cNvSpPr/>
          <p:nvPr userDrawn="1"/>
        </p:nvSpPr>
        <p:spPr>
          <a:xfrm>
            <a:off x="0" y="4293890"/>
            <a:ext cx="12190413" cy="2565698"/>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矩形 1"/>
          <p:cNvSpPr/>
          <p:nvPr userDrawn="1"/>
        </p:nvSpPr>
        <p:spPr>
          <a:xfrm>
            <a:off x="0" y="4149874"/>
            <a:ext cx="12190413" cy="2709714"/>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image" Target="../media/image1.jpeg"/><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2" Type="http://schemas.openxmlformats.org/officeDocument/2006/relationships/theme" Target="../theme/theme2.xml"/><Relationship Id="rId21" Type="http://schemas.openxmlformats.org/officeDocument/2006/relationships/image" Target="../media/image1.jpeg"/><Relationship Id="rId20" Type="http://schemas.openxmlformats.org/officeDocument/2006/relationships/slideLayout" Target="../slideLayouts/slideLayout39.xml"/><Relationship Id="rId2" Type="http://schemas.openxmlformats.org/officeDocument/2006/relationships/slideLayout" Target="../slideLayouts/slideLayout21.xml"/><Relationship Id="rId19" Type="http://schemas.openxmlformats.org/officeDocument/2006/relationships/slideLayout" Target="../slideLayouts/slideLayout38.xml"/><Relationship Id="rId18" Type="http://schemas.openxmlformats.org/officeDocument/2006/relationships/slideLayout" Target="../slideLayouts/slideLayout37.xml"/><Relationship Id="rId17" Type="http://schemas.openxmlformats.org/officeDocument/2006/relationships/slideLayout" Target="../slideLayouts/slideLayout36.xml"/><Relationship Id="rId16" Type="http://schemas.openxmlformats.org/officeDocument/2006/relationships/slideLayout" Target="../slideLayouts/slideLayout35.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0">
            <a:alphaModFix amt="70000"/>
            <a:extLst>
              <a:ext uri="{28A0092B-C50C-407E-A947-70E740481C1C}">
                <a14:useLocalDpi xmlns:a14="http://schemas.microsoft.com/office/drawing/2010/main" val="0"/>
              </a:ext>
            </a:extLst>
          </a:blip>
          <a:stretch>
            <a:fillRect/>
          </a:stretch>
        </p:blipFill>
        <p:spPr>
          <a:xfrm>
            <a:off x="0" y="0"/>
            <a:ext cx="12192000" cy="685958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iming>
    <p:tnLst>
      <p:par>
        <p:cTn id="1" dur="indefinite" restart="never" nodeType="tmRoot"/>
      </p:par>
    </p:tnLst>
  </p:timing>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1">
            <a:alphaModFix amt="70000"/>
            <a:extLst>
              <a:ext uri="{28A0092B-C50C-407E-A947-70E740481C1C}">
                <a14:useLocalDpi xmlns:a14="http://schemas.microsoft.com/office/drawing/2010/main" val="0"/>
              </a:ext>
            </a:extLst>
          </a:blip>
          <a:stretch>
            <a:fillRect/>
          </a:stretch>
        </p:blipFill>
        <p:spPr>
          <a:xfrm>
            <a:off x="0" y="0"/>
            <a:ext cx="12192000" cy="6859588"/>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Lst>
  <p:timing>
    <p:tnLst>
      <p:par>
        <p:cTn id="1" dur="indefinite" restart="never" nodeType="tmRoot"/>
      </p:par>
    </p:tnLst>
  </p:timing>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slide" Target="slide51.xml"/><Relationship Id="rId4" Type="http://schemas.openxmlformats.org/officeDocument/2006/relationships/slide" Target="slide39.xml"/><Relationship Id="rId3" Type="http://schemas.openxmlformats.org/officeDocument/2006/relationships/slide" Target="slide19.xml"/><Relationship Id="rId2" Type="http://schemas.openxmlformats.org/officeDocument/2006/relationships/slide" Target="slide4.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xml"/></Relationships>
</file>

<file path=ppt/slides/_rels/slide39.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2.xml"/><Relationship Id="rId6" Type="http://schemas.openxmlformats.org/officeDocument/2006/relationships/slide" Target="slide49.xml"/><Relationship Id="rId5" Type="http://schemas.openxmlformats.org/officeDocument/2006/relationships/slide" Target="slide47.xml"/><Relationship Id="rId4" Type="http://schemas.openxmlformats.org/officeDocument/2006/relationships/slide" Target="slide45.xml"/><Relationship Id="rId3" Type="http://schemas.openxmlformats.org/officeDocument/2006/relationships/slide" Target="slide43.xml"/><Relationship Id="rId2" Type="http://schemas.openxmlformats.org/officeDocument/2006/relationships/slide" Target="slide41.xml"/><Relationship Id="rId1" Type="http://schemas.openxmlformats.org/officeDocument/2006/relationships/slide" Target="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slide" Target="slide49.xml"/><Relationship Id="rId5" Type="http://schemas.openxmlformats.org/officeDocument/2006/relationships/slide" Target="slide47.xml"/><Relationship Id="rId4" Type="http://schemas.openxmlformats.org/officeDocument/2006/relationships/slide" Target="slide45.xml"/><Relationship Id="rId3" Type="http://schemas.openxmlformats.org/officeDocument/2006/relationships/slide" Target="slide43.xml"/><Relationship Id="rId2" Type="http://schemas.openxmlformats.org/officeDocument/2006/relationships/slide" Target="slide41.xml"/><Relationship Id="rId1" Type="http://schemas.openxmlformats.org/officeDocument/2006/relationships/slide" Target="slide39.xml"/></Relationships>
</file>

<file path=ppt/slides/_rels/slide4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49.xml"/><Relationship Id="rId5" Type="http://schemas.openxmlformats.org/officeDocument/2006/relationships/slide" Target="slide47.xml"/><Relationship Id="rId4" Type="http://schemas.openxmlformats.org/officeDocument/2006/relationships/slide" Target="slide45.xml"/><Relationship Id="rId3" Type="http://schemas.openxmlformats.org/officeDocument/2006/relationships/slide" Target="slide43.xml"/><Relationship Id="rId2" Type="http://schemas.openxmlformats.org/officeDocument/2006/relationships/slide" Target="slide41.xml"/><Relationship Id="rId1" Type="http://schemas.openxmlformats.org/officeDocument/2006/relationships/slide" Target="slide39.xml"/></Relationships>
</file>

<file path=ppt/slides/_rels/slide42.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slide" Target="slide49.xml"/><Relationship Id="rId5" Type="http://schemas.openxmlformats.org/officeDocument/2006/relationships/slide" Target="slide47.xml"/><Relationship Id="rId4" Type="http://schemas.openxmlformats.org/officeDocument/2006/relationships/slide" Target="slide45.xml"/><Relationship Id="rId3" Type="http://schemas.openxmlformats.org/officeDocument/2006/relationships/slide" Target="slide43.xml"/><Relationship Id="rId2" Type="http://schemas.openxmlformats.org/officeDocument/2006/relationships/slide" Target="slide41.xml"/><Relationship Id="rId1" Type="http://schemas.openxmlformats.org/officeDocument/2006/relationships/slide" Target="slide39.xml"/></Relationships>
</file>

<file path=ppt/slides/_rels/slide4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8.png"/><Relationship Id="rId6" Type="http://schemas.openxmlformats.org/officeDocument/2006/relationships/slide" Target="slide49.xml"/><Relationship Id="rId5" Type="http://schemas.openxmlformats.org/officeDocument/2006/relationships/slide" Target="slide47.xml"/><Relationship Id="rId4" Type="http://schemas.openxmlformats.org/officeDocument/2006/relationships/slide" Target="slide45.xml"/><Relationship Id="rId3" Type="http://schemas.openxmlformats.org/officeDocument/2006/relationships/slide" Target="slide43.xml"/><Relationship Id="rId2" Type="http://schemas.openxmlformats.org/officeDocument/2006/relationships/slide" Target="slide41.xml"/><Relationship Id="rId1" Type="http://schemas.openxmlformats.org/officeDocument/2006/relationships/slide" Target="slide39.xml"/></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19.xml"/><Relationship Id="rId7" Type="http://schemas.openxmlformats.org/officeDocument/2006/relationships/image" Target="../media/image8.png"/><Relationship Id="rId6" Type="http://schemas.openxmlformats.org/officeDocument/2006/relationships/slide" Target="slide49.xml"/><Relationship Id="rId5" Type="http://schemas.openxmlformats.org/officeDocument/2006/relationships/slide" Target="slide47.xml"/><Relationship Id="rId4" Type="http://schemas.openxmlformats.org/officeDocument/2006/relationships/slide" Target="slide45.xml"/><Relationship Id="rId3" Type="http://schemas.openxmlformats.org/officeDocument/2006/relationships/slide" Target="slide43.xml"/><Relationship Id="rId2" Type="http://schemas.openxmlformats.org/officeDocument/2006/relationships/slide" Target="slide41.xml"/><Relationship Id="rId1" Type="http://schemas.openxmlformats.org/officeDocument/2006/relationships/slide" Target="slide39.xml"/></Relationships>
</file>

<file path=ppt/slides/_rels/slide4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49.xml"/><Relationship Id="rId5" Type="http://schemas.openxmlformats.org/officeDocument/2006/relationships/slide" Target="slide47.xml"/><Relationship Id="rId4" Type="http://schemas.openxmlformats.org/officeDocument/2006/relationships/slide" Target="slide45.xml"/><Relationship Id="rId3" Type="http://schemas.openxmlformats.org/officeDocument/2006/relationships/slide" Target="slide43.xml"/><Relationship Id="rId2" Type="http://schemas.openxmlformats.org/officeDocument/2006/relationships/slide" Target="slide41.xml"/><Relationship Id="rId1" Type="http://schemas.openxmlformats.org/officeDocument/2006/relationships/slide" Target="slide39.xml"/></Relationships>
</file>

<file path=ppt/slides/_rels/slide46.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slide" Target="slide49.xml"/><Relationship Id="rId5" Type="http://schemas.openxmlformats.org/officeDocument/2006/relationships/slide" Target="slide47.xml"/><Relationship Id="rId4" Type="http://schemas.openxmlformats.org/officeDocument/2006/relationships/slide" Target="slide45.xml"/><Relationship Id="rId3" Type="http://schemas.openxmlformats.org/officeDocument/2006/relationships/slide" Target="slide43.xml"/><Relationship Id="rId2" Type="http://schemas.openxmlformats.org/officeDocument/2006/relationships/slide" Target="slide41.xml"/><Relationship Id="rId1" Type="http://schemas.openxmlformats.org/officeDocument/2006/relationships/slide" Target="slide39.xml"/></Relationships>
</file>

<file path=ppt/slides/_rels/slide4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49.xml"/><Relationship Id="rId5" Type="http://schemas.openxmlformats.org/officeDocument/2006/relationships/slide" Target="slide47.xml"/><Relationship Id="rId4" Type="http://schemas.openxmlformats.org/officeDocument/2006/relationships/slide" Target="slide45.xml"/><Relationship Id="rId3" Type="http://schemas.openxmlformats.org/officeDocument/2006/relationships/slide" Target="slide43.xml"/><Relationship Id="rId2" Type="http://schemas.openxmlformats.org/officeDocument/2006/relationships/slide" Target="slide41.xml"/><Relationship Id="rId1" Type="http://schemas.openxmlformats.org/officeDocument/2006/relationships/slide" Target="slide39.xml"/></Relationships>
</file>

<file path=ppt/slides/_rels/slide48.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slide" Target="slide49.xml"/><Relationship Id="rId5" Type="http://schemas.openxmlformats.org/officeDocument/2006/relationships/slide" Target="slide47.xml"/><Relationship Id="rId4" Type="http://schemas.openxmlformats.org/officeDocument/2006/relationships/slide" Target="slide45.xml"/><Relationship Id="rId3" Type="http://schemas.openxmlformats.org/officeDocument/2006/relationships/slide" Target="slide43.xml"/><Relationship Id="rId2" Type="http://schemas.openxmlformats.org/officeDocument/2006/relationships/slide" Target="slide41.xml"/><Relationship Id="rId1" Type="http://schemas.openxmlformats.org/officeDocument/2006/relationships/slide" Target="slide39.xml"/></Relationships>
</file>

<file path=ppt/slides/_rels/slide4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49.xml"/><Relationship Id="rId5" Type="http://schemas.openxmlformats.org/officeDocument/2006/relationships/slide" Target="slide47.xml"/><Relationship Id="rId4" Type="http://schemas.openxmlformats.org/officeDocument/2006/relationships/slide" Target="slide45.xml"/><Relationship Id="rId3" Type="http://schemas.openxmlformats.org/officeDocument/2006/relationships/slide" Target="slide43.xml"/><Relationship Id="rId2" Type="http://schemas.openxmlformats.org/officeDocument/2006/relationships/slide" Target="slide41.xml"/><Relationship Id="rId1" Type="http://schemas.openxmlformats.org/officeDocument/2006/relationships/slide" Target="slide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slideLayout" Target="../slideLayouts/slideLayout19.xml"/><Relationship Id="rId7" Type="http://schemas.openxmlformats.org/officeDocument/2006/relationships/slide" Target="slide49.xml"/><Relationship Id="rId6" Type="http://schemas.openxmlformats.org/officeDocument/2006/relationships/slide" Target="slide3.xml"/><Relationship Id="rId5" Type="http://schemas.openxmlformats.org/officeDocument/2006/relationships/slide" Target="slide47.xml"/><Relationship Id="rId4" Type="http://schemas.openxmlformats.org/officeDocument/2006/relationships/slide" Target="slide45.xml"/><Relationship Id="rId3" Type="http://schemas.openxmlformats.org/officeDocument/2006/relationships/slide" Target="slide43.xml"/><Relationship Id="rId2" Type="http://schemas.openxmlformats.org/officeDocument/2006/relationships/slide" Target="slide41.xml"/><Relationship Id="rId1" Type="http://schemas.openxmlformats.org/officeDocument/2006/relationships/slide" Target="slide39.xml"/></Relationships>
</file>

<file path=ppt/slides/_rels/slide51.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2.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52.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19.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53.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1.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54.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19.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55.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7.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56.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2.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57.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19.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58.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2.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59.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19.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2.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61.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19.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62.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2.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63.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19.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64.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2.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65.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19.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66.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2.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67.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19.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68.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2.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69.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19.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2.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71.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19.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72.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2.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73.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19.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74.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1.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75.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19.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76.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2.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77.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19.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78.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2.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79.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19.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1.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81.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1.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82.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1.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83.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1.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84.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1.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85.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7" Type="http://schemas.openxmlformats.org/officeDocument/2006/relationships/slideLayout" Target="../slideLayouts/slideLayout1.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86.xml.rels><?xml version="1.0" encoding="UTF-8" standalone="yes"?>
<Relationships xmlns="http://schemas.openxmlformats.org/package/2006/relationships"><Relationship Id="rId9" Type="http://schemas.openxmlformats.org/officeDocument/2006/relationships/slide" Target="slide66.xml"/><Relationship Id="rId8" Type="http://schemas.openxmlformats.org/officeDocument/2006/relationships/slide" Target="slide64.xml"/><Relationship Id="rId7" Type="http://schemas.openxmlformats.org/officeDocument/2006/relationships/slide" Target="slide62.xml"/><Relationship Id="rId6" Type="http://schemas.openxmlformats.org/officeDocument/2006/relationships/slide" Target="slide60.xml"/><Relationship Id="rId5" Type="http://schemas.openxmlformats.org/officeDocument/2006/relationships/slide" Target="slide58.xml"/><Relationship Id="rId4" Type="http://schemas.openxmlformats.org/officeDocument/2006/relationships/slide" Target="slide56.xml"/><Relationship Id="rId3" Type="http://schemas.openxmlformats.org/officeDocument/2006/relationships/slide" Target="slide55.xml"/><Relationship Id="rId2" Type="http://schemas.openxmlformats.org/officeDocument/2006/relationships/slide" Target="slide53.xml"/><Relationship Id="rId18" Type="http://schemas.openxmlformats.org/officeDocument/2006/relationships/slideLayout" Target="../slideLayouts/slideLayout1.xml"/><Relationship Id="rId17" Type="http://schemas.openxmlformats.org/officeDocument/2006/relationships/slide" Target="slide3.xml"/><Relationship Id="rId16" Type="http://schemas.openxmlformats.org/officeDocument/2006/relationships/slide" Target="slide80.xml"/><Relationship Id="rId15" Type="http://schemas.openxmlformats.org/officeDocument/2006/relationships/slide" Target="slide78.xml"/><Relationship Id="rId14" Type="http://schemas.openxmlformats.org/officeDocument/2006/relationships/slide" Target="slide76.xml"/><Relationship Id="rId13" Type="http://schemas.openxmlformats.org/officeDocument/2006/relationships/slide" Target="slide74.xml"/><Relationship Id="rId12" Type="http://schemas.openxmlformats.org/officeDocument/2006/relationships/slide" Target="slide72.xml"/><Relationship Id="rId11" Type="http://schemas.openxmlformats.org/officeDocument/2006/relationships/slide" Target="slide70.xml"/><Relationship Id="rId10" Type="http://schemas.openxmlformats.org/officeDocument/2006/relationships/slide" Target="slide68.xml"/><Relationship Id="rId1" Type="http://schemas.openxmlformats.org/officeDocument/2006/relationships/slide" Target="slide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667535" y="1773610"/>
            <a:ext cx="2855343" cy="525657"/>
          </a:xfrm>
          <a:prstGeom prst="rect">
            <a:avLst/>
          </a:prstGeom>
        </p:spPr>
        <p:txBody>
          <a:bodyPr wrap="square">
            <a:spAutoFit/>
          </a:bodyPr>
          <a:lstStyle/>
          <a:p>
            <a:pPr algn="ctr">
              <a:lnSpc>
                <a:spcPct val="130000"/>
              </a:lnSpc>
            </a:pPr>
            <a:r>
              <a:rPr lang="zh-CN" altLang="en-US" spc="300" dirty="0" smtClean="0">
                <a:solidFill>
                  <a:prstClr val="black"/>
                </a:solidFill>
                <a:latin typeface="微软雅黑" panose="020B0503020204020204" pitchFamily="34" charset="-122"/>
                <a:ea typeface="微软雅黑" panose="020B0503020204020204" pitchFamily="34" charset="-122"/>
              </a:rPr>
              <a:t>第十三单元</a:t>
            </a:r>
            <a:endParaRPr lang="zh-CN" altLang="en-US" spc="300" dirty="0">
              <a:solidFill>
                <a:prstClr val="black"/>
              </a:solidFill>
              <a:latin typeface="微软雅黑" panose="020B0503020204020204" pitchFamily="34" charset="-122"/>
              <a:ea typeface="微软雅黑" panose="020B0503020204020204" pitchFamily="34" charset="-122"/>
            </a:endParaRPr>
          </a:p>
        </p:txBody>
      </p:sp>
      <p:sp>
        <p:nvSpPr>
          <p:cNvPr id="9" name="矩形 8"/>
          <p:cNvSpPr/>
          <p:nvPr/>
        </p:nvSpPr>
        <p:spPr>
          <a:xfrm>
            <a:off x="1869070" y="2371275"/>
            <a:ext cx="8452273" cy="951030"/>
          </a:xfrm>
          <a:prstGeom prst="rect">
            <a:avLst/>
          </a:prstGeom>
        </p:spPr>
        <p:txBody>
          <a:bodyPr wrap="square">
            <a:spAutoFit/>
          </a:bodyPr>
          <a:lstStyle/>
          <a:p>
            <a:pPr algn="ctr">
              <a:lnSpc>
                <a:spcPct val="130000"/>
              </a:lnSpc>
            </a:pPr>
            <a:r>
              <a:rPr lang="zh-CN" altLang="zh-CN" sz="4800" b="1" spc="300" dirty="0">
                <a:solidFill>
                  <a:prstClr val="black"/>
                </a:solidFill>
                <a:latin typeface="微软雅黑" panose="020B0503020204020204" pitchFamily="34" charset="-122"/>
                <a:ea typeface="微软雅黑" panose="020B0503020204020204" pitchFamily="34" charset="-122"/>
              </a:rPr>
              <a:t>二战后世界的新变化</a:t>
            </a:r>
            <a:endParaRPr lang="en-US" altLang="zh-CN" sz="4800" b="1" spc="3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154" y="799082"/>
            <a:ext cx="11488590" cy="523099"/>
          </a:xfrm>
          <a:prstGeom prst="rect">
            <a:avLst/>
          </a:prstGeom>
        </p:spPr>
        <p:txBody>
          <a:bodyPr wrap="square">
            <a:spAutoFit/>
          </a:bodyPr>
          <a:lstStyle/>
          <a:p>
            <a:r>
              <a:rPr lang="zh-CN" altLang="zh-CN" sz="2800" b="1" kern="1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【名家论史】</a:t>
            </a:r>
            <a:endParaRPr lang="zh-CN" altLang="zh-CN" sz="2800" kern="1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417743" y="1735186"/>
            <a:ext cx="11354927" cy="4647374"/>
          </a:xfrm>
          <a:prstGeom prst="rect">
            <a:avLst/>
          </a:prstGeom>
          <a:ln>
            <a:solidFill>
              <a:schemeClr val="tx1"/>
            </a:solidFill>
            <a:prstDash val="dash"/>
          </a:ln>
        </p:spPr>
        <p:txBody>
          <a:bodyPr wrap="square" lIns="121870" tIns="60934" rIns="121870" bIns="60934">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冷战后时代的世界是一个包含了七个或八个主要文明的世界。文化的共性和差异影响了国家的利益、对抗和联合。世界上最重要的国家绝大多数来自不同的文明。政治和经济发展的主导模式因文明的不同而不同。国际议题中的关键争论问题包含文明之间的差异。权力正在从长期以来占支配地位的西方向非西方的各文明转移。全球政治已变成多极的和多文明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r">
              <a:lnSpc>
                <a:spcPct val="150000"/>
              </a:lnSpc>
            </a:pP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塞缪尔</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亨廷顿《文明的冲突与世界秩序的重建》，原文有改动</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10150" y="901378"/>
            <a:ext cx="11170113" cy="4616648"/>
          </a:xfrm>
          <a:prstGeom prst="rect">
            <a:avLst/>
          </a:prstGeom>
        </p:spPr>
        <p:txBody>
          <a:bodyPr wrap="square">
            <a:spAutoFit/>
          </a:bodyPr>
          <a:lstStyle/>
          <a:p>
            <a:pPr algn="just">
              <a:lnSpc>
                <a:spcPct val="150000"/>
              </a:lnSpc>
              <a:spcAft>
                <a:spcPts val="0"/>
              </a:spcAft>
            </a:pPr>
            <a:r>
              <a:rPr lang="zh-CN" altLang="zh-CN" sz="2800" b="1" kern="100" dirty="0">
                <a:latin typeface="Times New Roman" panose="02020603050405020304" pitchFamily="18" charset="0"/>
                <a:ea typeface="微软雅黑" panose="020B0503020204020204" pitchFamily="34" charset="-122"/>
                <a:cs typeface="Times New Roman" panose="02020603050405020304" pitchFamily="18" charset="0"/>
              </a:rPr>
              <a:t>二、和平发展、合作共赢的时代潮流</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和平与发展的时代主题</a:t>
            </a:r>
            <a:endPar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和平</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二战结束以来，没有发生过新的世界大战，</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一些</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得到</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政治解决。</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联合国维和行动，对控制局部战争扩大、解决地区冲突发挥了有效作用</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8471470" y="2948092"/>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局部冲突</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10150" y="683612"/>
            <a:ext cx="11170113" cy="5262979"/>
          </a:xfrm>
          <a:prstGeom prst="rect">
            <a:avLst/>
          </a:prstGeom>
        </p:spPr>
        <p:txBody>
          <a:bodyPr wrap="square">
            <a:spAutoFit/>
          </a:bodyPr>
          <a:lstStyle/>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发展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世界范围内的经济、政治、社会、科技、文化等各方面都获得发展，极大地改变了各国和整个世界的面貌。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②</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在</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世界经济、政治生活中发挥越来越重要的作用。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关系：和平是发展的前提，发展是和平的保障，两者相辅相成。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促进因素：人类进入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世纪，世界多极化继续发展，经济全球化不可逆转，全球和区域合作方兴未艾，各国之间的相互依存日益紧密。这一切，成为制约战争的有力因素，有利于维护世界和平</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982638" y="2709714"/>
            <a:ext cx="198002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发展中国家</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10150" y="683612"/>
            <a:ext cx="11170113" cy="5262979"/>
          </a:xfrm>
          <a:prstGeom prst="rect">
            <a:avLst/>
          </a:prstGeom>
        </p:spPr>
        <p:txBody>
          <a:bodyPr wrap="square">
            <a:spAutoFit/>
          </a:bodyPr>
          <a:lstStyle/>
          <a:p>
            <a:pPr algn="just">
              <a:lnSpc>
                <a:spcPct val="150000"/>
              </a:lnSpc>
              <a:spcAft>
                <a:spcPts val="0"/>
              </a:spcAft>
            </a:pPr>
            <a:r>
              <a:rPr lang="en-US"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人类发展面临的问题</a:t>
            </a:r>
            <a:endPar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发展问题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世界经济增长问题：动力不足</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需求</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萎缩、经济复苏乏力对新兴市场国家和发展中国家影响巨大。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南北差距和贫富分化日益严重。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和平与安全面临的问题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地区热点问题：如阿拉伯国家与以色列的争端、叙利亚内战导致的大规模人道主义灾难等</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5807174" y="2061642"/>
            <a:ext cx="198002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发达经济体</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10150" y="1472655"/>
            <a:ext cx="11170113" cy="2031325"/>
          </a:xfrm>
          <a:prstGeom prst="rect">
            <a:avLst/>
          </a:prstGeom>
        </p:spPr>
        <p:txBody>
          <a:bodyPr wrap="square">
            <a:spAutoFit/>
          </a:bodyPr>
          <a:lstStyle/>
          <a:p>
            <a:pPr algn="just">
              <a:lnSpc>
                <a:spcPct val="150000"/>
              </a:lnSpc>
              <a:spcAft>
                <a:spcPts val="0"/>
              </a:spcAft>
            </a:pP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其他问题：核扩散、恐怖主义、网络安全、重大传染性疾病、跨国刑事犯罪、生态环境恶化、气候变化等安全威胁持续蔓延</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_________</a:t>
            </a:r>
            <a:endPar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和</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极地资源争夺等日趋激烈</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和</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强权政治依然存在</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9767614" y="2226707"/>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海洋权益</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3" name="矩形 2"/>
          <p:cNvSpPr/>
          <p:nvPr/>
        </p:nvSpPr>
        <p:spPr>
          <a:xfrm>
            <a:off x="5266337" y="2906574"/>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霸权主义</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10150" y="477466"/>
            <a:ext cx="11170113" cy="5909310"/>
          </a:xfrm>
          <a:prstGeom prst="rect">
            <a:avLst/>
          </a:prstGeom>
        </p:spPr>
        <p:txBody>
          <a:bodyPr wrap="square">
            <a:spAutoFit/>
          </a:bodyPr>
          <a:lstStyle/>
          <a:p>
            <a:pPr algn="just">
              <a:lnSpc>
                <a:spcPct val="150000"/>
              </a:lnSpc>
              <a:spcAft>
                <a:spcPts val="0"/>
              </a:spcAft>
            </a:pPr>
            <a:r>
              <a:rPr lang="en-US" altLang="zh-CN" sz="2800" b="1" kern="100" dirty="0" smtClean="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在合作共赢中促进全球共同发展</a:t>
            </a:r>
            <a:endPar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全球治理</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原有国际组织：如联合国、国际货币基金组织、世界银行、世界贸易组织等，仍然发挥着全球治理的作用。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新的国际治理组织及机制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全球层面</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正在</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促进世界经济增长、协调各国宏观经济政策、推动全球经济治理改革等方面发挥积极作用。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地区层面</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正在</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有效维护欧亚地区的安全；金砖国家领导人会晤和新开发银行的成立，是金砖国家争取合作共赢的平台</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2350790" y="3789834"/>
            <a:ext cx="198002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二十国集团</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3" name="矩形 2"/>
          <p:cNvSpPr/>
          <p:nvPr/>
        </p:nvSpPr>
        <p:spPr>
          <a:xfrm>
            <a:off x="2387952" y="5088305"/>
            <a:ext cx="2339102"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上海合作组织</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10150" y="1043652"/>
            <a:ext cx="11170113" cy="3970318"/>
          </a:xfrm>
          <a:prstGeom prst="rect">
            <a:avLst/>
          </a:prstGeom>
        </p:spPr>
        <p:txBody>
          <a:bodyPr wrap="square">
            <a:spAutoFit/>
          </a:bodyPr>
          <a:lstStyle/>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中国方案</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中国继续高举和平、发展、合作、共赢的旗帜，坚持</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_____________</a:t>
            </a:r>
            <a:endPar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基础</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上发展同各国的友好合作，推动建设相互尊重、公平正义、合作共赢的新型国际关系。中国倡导</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构建</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进一步促进全球治理体系变革</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9084696" y="2434382"/>
            <a:ext cx="2339102"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和平共处五项</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3" name="矩形 2"/>
          <p:cNvSpPr/>
          <p:nvPr/>
        </p:nvSpPr>
        <p:spPr>
          <a:xfrm>
            <a:off x="598256" y="3122598"/>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原则</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4" name="矩形 3"/>
          <p:cNvSpPr/>
          <p:nvPr/>
        </p:nvSpPr>
        <p:spPr>
          <a:xfrm>
            <a:off x="6959302" y="3737130"/>
            <a:ext cx="2698175"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人类命运共同体</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10150" y="683612"/>
            <a:ext cx="11170113" cy="4616648"/>
          </a:xfrm>
          <a:prstGeom prst="rect">
            <a:avLst/>
          </a:prstGeom>
        </p:spPr>
        <p:txBody>
          <a:bodyPr wrap="square">
            <a:spAutoFit/>
          </a:bodyPr>
          <a:lstStyle/>
          <a:p>
            <a:pPr algn="just">
              <a:lnSpc>
                <a:spcPct val="150000"/>
              </a:lnSpc>
              <a:spcAft>
                <a:spcPts val="0"/>
              </a:spcAft>
            </a:pP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缘由</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基于中国对当今</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世界</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大势</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的准确把握。源自中华文明</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以和为贵</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协和万邦</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的和平思想与和谐理念。中国为推动世界和平与可持续发展给出的一个可供选择的、理性可行的行动方案。为了推动国际秩序和国际体系朝着</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更加</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方向发展。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行动：通过实施共建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一带一路</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的倡议、设立丝路基金、发起</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创办</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等</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具体措施，使自己的发展惠及世界。</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3790950" y="1413570"/>
            <a:ext cx="198002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和平与发展</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3" name="矩形 2"/>
          <p:cNvSpPr/>
          <p:nvPr/>
        </p:nvSpPr>
        <p:spPr>
          <a:xfrm>
            <a:off x="5591150" y="3357786"/>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公正合理</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4" name="矩形 3"/>
          <p:cNvSpPr/>
          <p:nvPr/>
        </p:nvSpPr>
        <p:spPr>
          <a:xfrm>
            <a:off x="910630" y="4628530"/>
            <a:ext cx="3775393"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亚洲基础设施投资银行</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7028" y="621482"/>
            <a:ext cx="11374842" cy="664477"/>
          </a:xfrm>
          <a:prstGeom prst="rect">
            <a:avLst/>
          </a:prstGeom>
        </p:spPr>
        <p:txBody>
          <a:bodyPr wrap="square">
            <a:spAutoFit/>
          </a:bodyPr>
          <a:lstStyle/>
          <a:p>
            <a:pPr algn="just">
              <a:lnSpc>
                <a:spcPct val="150000"/>
              </a:lnSpc>
              <a:spcAft>
                <a:spcPts val="0"/>
              </a:spcAft>
            </a:pPr>
            <a:r>
              <a:rPr lang="zh-CN" altLang="zh-CN" sz="2800" b="1" kern="1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【认知升华】</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473955" y="1455477"/>
            <a:ext cx="11242502" cy="4573187"/>
          </a:xfrm>
          <a:prstGeom prst="rect">
            <a:avLst/>
          </a:prstGeom>
          <a:ln>
            <a:solidFill>
              <a:schemeClr val="tx1"/>
            </a:solidFill>
            <a:prstDash val="dash"/>
          </a:ln>
        </p:spPr>
        <p:txBody>
          <a:bodyPr wrap="square" lIns="121870" tIns="60934" rIns="121870" bIns="60934">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今世界正处于大发展大变革大调整时期，世界多极化趋势、经济全球化、社会信息化、文化多样性深入发展，全球治理体系和国际秩序变革加速推进，各国相互联系和依存日益加深，和平与发展大势不可逆转。同时，世界面临的不稳定性和不确定性更加突出，人类面临更多的共同挑战。面对这样的世界形势，中国提出的人类命运共同体理念，产生日益广泛而深远的影响，为当今世界的和平与发展提供了深具中国智慧的解答方案。</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a:hlinkClick r:id="rId1" action="ppaction://hlinksldjump"/>
          </p:cNvPr>
          <p:cNvSpPr/>
          <p:nvPr/>
        </p:nvSpPr>
        <p:spPr bwMode="auto">
          <a:xfrm>
            <a:off x="11211213" y="6398788"/>
            <a:ext cx="979200" cy="46080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pPr>
            <a:r>
              <a:rPr lang="zh-CN" altLang="en-US" sz="2000" kern="1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a:rPr>
              <a:t>返 回</a:t>
            </a:r>
            <a:endParaRPr lang="zh-CN" altLang="en-US" sz="2000" kern="1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a:off x="-25475" y="271296"/>
            <a:ext cx="12215888" cy="504602"/>
          </a:xfrm>
          <a:custGeom>
            <a:avLst/>
            <a:gdLst>
              <a:gd name="connsiteX0" fmla="*/ 0 w 6167214"/>
              <a:gd name="connsiteY0" fmla="*/ 0 h 927757"/>
              <a:gd name="connsiteX1" fmla="*/ 6167214 w 6167214"/>
              <a:gd name="connsiteY1" fmla="*/ 0 h 927757"/>
              <a:gd name="connsiteX2" fmla="*/ 5799071 w 6167214"/>
              <a:gd name="connsiteY2" fmla="*/ 927757 h 927757"/>
              <a:gd name="connsiteX3" fmla="*/ 0 w 6167214"/>
              <a:gd name="connsiteY3" fmla="*/ 927757 h 927757"/>
            </a:gdLst>
            <a:ahLst/>
            <a:cxnLst>
              <a:cxn ang="0">
                <a:pos x="connsiteX0" y="connsiteY0"/>
              </a:cxn>
              <a:cxn ang="0">
                <a:pos x="connsiteX1" y="connsiteY1"/>
              </a:cxn>
              <a:cxn ang="0">
                <a:pos x="connsiteX2" y="connsiteY2"/>
              </a:cxn>
              <a:cxn ang="0">
                <a:pos x="connsiteX3" y="connsiteY3"/>
              </a:cxn>
            </a:cxnLst>
            <a:rect l="l" t="t" r="r" b="b"/>
            <a:pathLst>
              <a:path w="6167214" h="927757">
                <a:moveTo>
                  <a:pt x="0" y="0"/>
                </a:moveTo>
                <a:lnTo>
                  <a:pt x="6167214" y="0"/>
                </a:lnTo>
                <a:lnTo>
                  <a:pt x="5799071" y="927757"/>
                </a:lnTo>
                <a:lnTo>
                  <a:pt x="0" y="927757"/>
                </a:lnTo>
                <a:close/>
              </a:path>
            </a:pathLst>
          </a:custGeom>
          <a:gradFill flip="none" rotWithShape="1">
            <a:gsLst>
              <a:gs pos="0">
                <a:schemeClr val="accent5">
                  <a:lumMod val="40000"/>
                  <a:lumOff val="60000"/>
                  <a:alpha val="0"/>
                </a:schemeClr>
              </a:gs>
              <a:gs pos="100000">
                <a:srgbClr val="DDE3E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flipV="1">
            <a:off x="0" y="189434"/>
            <a:ext cx="12190413" cy="32770"/>
          </a:xfrm>
          <a:prstGeom prst="line">
            <a:avLst/>
          </a:prstGeom>
          <a:ln>
            <a:gradFill>
              <a:gsLst>
                <a:gs pos="0">
                  <a:schemeClr val="accent1">
                    <a:lumMod val="5000"/>
                    <a:lumOff val="95000"/>
                    <a:alpha val="0"/>
                  </a:schemeClr>
                </a:gs>
                <a:gs pos="80000">
                  <a:srgbClr val="DDE3E8"/>
                </a:gs>
                <a:gs pos="0">
                  <a:schemeClr val="bg1"/>
                </a:gs>
              </a:gsLst>
              <a:lin ang="0" scaled="0"/>
            </a:gra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4387046" y="261987"/>
            <a:ext cx="3416321" cy="523220"/>
          </a:xfrm>
          <a:prstGeom prst="rect">
            <a:avLst/>
          </a:prstGeom>
        </p:spPr>
        <p:txBody>
          <a:bodyPr wrap="none">
            <a:spAutoFit/>
          </a:bodyPr>
          <a:lstStyle/>
          <a:p>
            <a:pPr algn="ctr"/>
            <a:r>
              <a:rPr lang="zh-CN" altLang="en-US" sz="2800" b="1" kern="100" dirty="0">
                <a:latin typeface="Times New Roman" panose="02020603050405020304" pitchFamily="18" charset="0"/>
                <a:ea typeface="微软雅黑" panose="020B0503020204020204" pitchFamily="34" charset="-122"/>
              </a:rPr>
              <a:t>核心</a:t>
            </a:r>
            <a:r>
              <a:rPr lang="zh-CN" altLang="en-US" sz="2800" b="1" kern="100" dirty="0" smtClean="0">
                <a:latin typeface="Times New Roman" panose="02020603050405020304" pitchFamily="18" charset="0"/>
                <a:ea typeface="微软雅黑" panose="020B0503020204020204" pitchFamily="34" charset="-122"/>
              </a:rPr>
              <a:t>探究　素养</a:t>
            </a:r>
            <a:r>
              <a:rPr lang="zh-CN" altLang="en-US" sz="2800" b="1" kern="100" dirty="0">
                <a:latin typeface="Times New Roman" panose="02020603050405020304" pitchFamily="18" charset="0"/>
                <a:ea typeface="微软雅黑" panose="020B0503020204020204" pitchFamily="34" charset="-122"/>
              </a:rPr>
              <a:t>提升</a:t>
            </a:r>
            <a:endParaRPr lang="zh-CN" altLang="en-US" sz="2800" b="1" kern="100" dirty="0">
              <a:latin typeface="Times New Roman" panose="02020603050405020304" pitchFamily="18" charset="0"/>
              <a:ea typeface="微软雅黑" panose="020B0503020204020204" pitchFamily="34" charset="-122"/>
            </a:endParaRPr>
          </a:p>
        </p:txBody>
      </p:sp>
      <p:cxnSp>
        <p:nvCxnSpPr>
          <p:cNvPr id="20" name="直接连接符 19"/>
          <p:cNvCxnSpPr/>
          <p:nvPr/>
        </p:nvCxnSpPr>
        <p:spPr>
          <a:xfrm flipV="1">
            <a:off x="-25475" y="820366"/>
            <a:ext cx="12185801" cy="17140"/>
          </a:xfrm>
          <a:prstGeom prst="line">
            <a:avLst/>
          </a:prstGeom>
          <a:ln>
            <a:gradFill>
              <a:gsLst>
                <a:gs pos="0">
                  <a:srgbClr val="DDE3E8"/>
                </a:gs>
                <a:gs pos="80000">
                  <a:srgbClr val="DDE3E8"/>
                </a:gs>
                <a:gs pos="0">
                  <a:schemeClr val="bg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01637" y="1300931"/>
            <a:ext cx="11187139" cy="4573215"/>
          </a:xfrm>
          <a:prstGeom prst="rect">
            <a:avLst/>
          </a:prstGeom>
        </p:spPr>
        <p:txBody>
          <a:bodyPr wrap="square" lIns="121898" tIns="60948" rIns="121898" bIns="60948">
            <a:spAutoFit/>
          </a:bodyPr>
          <a:lstStyle/>
          <a:p>
            <a:pPr algn="just">
              <a:lnSpc>
                <a:spcPct val="150000"/>
              </a:lnSpc>
              <a:spcAft>
                <a:spcPts val="0"/>
              </a:spcAft>
            </a:pPr>
            <a:r>
              <a:rPr lang="zh-CN" altLang="zh-CN" sz="2800" b="1" kern="100" dirty="0">
                <a:latin typeface="Times New Roman" panose="02020603050405020304" pitchFamily="18" charset="0"/>
                <a:ea typeface="微软雅黑" panose="020B0503020204020204" pitchFamily="34" charset="-122"/>
                <a:cs typeface="Times New Roman" panose="02020603050405020304" pitchFamily="18" charset="0"/>
              </a:rPr>
              <a:t>考点一　世界多极化发展趋势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表现</a:t>
            </a:r>
            <a:endPar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史料</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冷战</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结束的初期，多极化曾表现出较好的发展势头。</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事实上从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世纪</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代中期以来，多极化的发展趋势出现了一些反转，其中一个重要的表现就是，世界上实力最强大的美国与其他多数世界主要力量的差距被拉大，而且越来越倾向于奉行单边主义的政策，甚至一些美国人认为现在是一个单极世界。</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a:spLocks noEditPoints="1"/>
          </p:cNvSpPr>
          <p:nvPr/>
        </p:nvSpPr>
        <p:spPr bwMode="auto">
          <a:xfrm>
            <a:off x="261385" y="-90327"/>
            <a:ext cx="1801306" cy="4107077"/>
          </a:xfrm>
          <a:custGeom>
            <a:avLst/>
            <a:gdLst>
              <a:gd name="T0" fmla="*/ 19 w 244"/>
              <a:gd name="T1" fmla="*/ 27 h 711"/>
              <a:gd name="T2" fmla="*/ 17 w 244"/>
              <a:gd name="T3" fmla="*/ 79 h 711"/>
              <a:gd name="T4" fmla="*/ 16 w 244"/>
              <a:gd name="T5" fmla="*/ 143 h 711"/>
              <a:gd name="T6" fmla="*/ 24 w 244"/>
              <a:gd name="T7" fmla="*/ 235 h 711"/>
              <a:gd name="T8" fmla="*/ 28 w 244"/>
              <a:gd name="T9" fmla="*/ 302 h 711"/>
              <a:gd name="T10" fmla="*/ 46 w 244"/>
              <a:gd name="T11" fmla="*/ 326 h 711"/>
              <a:gd name="T12" fmla="*/ 48 w 244"/>
              <a:gd name="T13" fmla="*/ 359 h 711"/>
              <a:gd name="T14" fmla="*/ 62 w 244"/>
              <a:gd name="T15" fmla="*/ 399 h 711"/>
              <a:gd name="T16" fmla="*/ 71 w 244"/>
              <a:gd name="T17" fmla="*/ 466 h 711"/>
              <a:gd name="T18" fmla="*/ 86 w 244"/>
              <a:gd name="T19" fmla="*/ 578 h 711"/>
              <a:gd name="T20" fmla="*/ 136 w 244"/>
              <a:gd name="T21" fmla="*/ 612 h 711"/>
              <a:gd name="T22" fmla="*/ 160 w 244"/>
              <a:gd name="T23" fmla="*/ 593 h 711"/>
              <a:gd name="T24" fmla="*/ 171 w 244"/>
              <a:gd name="T25" fmla="*/ 701 h 711"/>
              <a:gd name="T26" fmla="*/ 179 w 244"/>
              <a:gd name="T27" fmla="*/ 650 h 711"/>
              <a:gd name="T28" fmla="*/ 203 w 244"/>
              <a:gd name="T29" fmla="*/ 592 h 711"/>
              <a:gd name="T30" fmla="*/ 211 w 244"/>
              <a:gd name="T31" fmla="*/ 572 h 711"/>
              <a:gd name="T32" fmla="*/ 190 w 244"/>
              <a:gd name="T33" fmla="*/ 515 h 711"/>
              <a:gd name="T34" fmla="*/ 156 w 244"/>
              <a:gd name="T35" fmla="*/ 543 h 711"/>
              <a:gd name="T36" fmla="*/ 137 w 244"/>
              <a:gd name="T37" fmla="*/ 556 h 711"/>
              <a:gd name="T38" fmla="*/ 126 w 244"/>
              <a:gd name="T39" fmla="*/ 534 h 711"/>
              <a:gd name="T40" fmla="*/ 135 w 244"/>
              <a:gd name="T41" fmla="*/ 481 h 711"/>
              <a:gd name="T42" fmla="*/ 135 w 244"/>
              <a:gd name="T43" fmla="*/ 488 h 711"/>
              <a:gd name="T44" fmla="*/ 154 w 244"/>
              <a:gd name="T45" fmla="*/ 519 h 711"/>
              <a:gd name="T46" fmla="*/ 177 w 244"/>
              <a:gd name="T47" fmla="*/ 505 h 711"/>
              <a:gd name="T48" fmla="*/ 222 w 244"/>
              <a:gd name="T49" fmla="*/ 462 h 711"/>
              <a:gd name="T50" fmla="*/ 223 w 244"/>
              <a:gd name="T51" fmla="*/ 411 h 711"/>
              <a:gd name="T52" fmla="*/ 232 w 244"/>
              <a:gd name="T53" fmla="*/ 341 h 711"/>
              <a:gd name="T54" fmla="*/ 239 w 244"/>
              <a:gd name="T55" fmla="*/ 245 h 711"/>
              <a:gd name="T56" fmla="*/ 242 w 244"/>
              <a:gd name="T57" fmla="*/ 114 h 711"/>
              <a:gd name="T58" fmla="*/ 203 w 244"/>
              <a:gd name="T59" fmla="*/ 25 h 711"/>
              <a:gd name="T60" fmla="*/ 135 w 244"/>
              <a:gd name="T61" fmla="*/ 12 h 711"/>
              <a:gd name="T62" fmla="*/ 98 w 244"/>
              <a:gd name="T63" fmla="*/ 5 h 711"/>
              <a:gd name="T64" fmla="*/ 51 w 244"/>
              <a:gd name="T65" fmla="*/ 22 h 711"/>
              <a:gd name="T66" fmla="*/ 36 w 244"/>
              <a:gd name="T67" fmla="*/ 31 h 711"/>
              <a:gd name="T68" fmla="*/ 70 w 244"/>
              <a:gd name="T69" fmla="*/ 91 h 711"/>
              <a:gd name="T70" fmla="*/ 34 w 244"/>
              <a:gd name="T71" fmla="*/ 108 h 711"/>
              <a:gd name="T72" fmla="*/ 32 w 244"/>
              <a:gd name="T73" fmla="*/ 227 h 711"/>
              <a:gd name="T74" fmla="*/ 39 w 244"/>
              <a:gd name="T75" fmla="*/ 288 h 711"/>
              <a:gd name="T76" fmla="*/ 49 w 244"/>
              <a:gd name="T77" fmla="*/ 350 h 711"/>
              <a:gd name="T78" fmla="*/ 213 w 244"/>
              <a:gd name="T79" fmla="*/ 417 h 711"/>
              <a:gd name="T80" fmla="*/ 212 w 244"/>
              <a:gd name="T81" fmla="*/ 427 h 711"/>
              <a:gd name="T82" fmla="*/ 146 w 244"/>
              <a:gd name="T83" fmla="*/ 436 h 711"/>
              <a:gd name="T84" fmla="*/ 176 w 244"/>
              <a:gd name="T85" fmla="*/ 443 h 711"/>
              <a:gd name="T86" fmla="*/ 149 w 244"/>
              <a:gd name="T87" fmla="*/ 447 h 711"/>
              <a:gd name="T88" fmla="*/ 203 w 244"/>
              <a:gd name="T89" fmla="*/ 460 h 711"/>
              <a:gd name="T90" fmla="*/ 84 w 244"/>
              <a:gd name="T91" fmla="*/ 469 h 711"/>
              <a:gd name="T92" fmla="*/ 183 w 244"/>
              <a:gd name="T93" fmla="*/ 473 h 711"/>
              <a:gd name="T94" fmla="*/ 191 w 244"/>
              <a:gd name="T95" fmla="*/ 488 h 711"/>
              <a:gd name="T96" fmla="*/ 133 w 244"/>
              <a:gd name="T97" fmla="*/ 490 h 711"/>
              <a:gd name="T98" fmla="*/ 168 w 244"/>
              <a:gd name="T99" fmla="*/ 499 h 711"/>
              <a:gd name="T100" fmla="*/ 94 w 244"/>
              <a:gd name="T101" fmla="*/ 527 h 711"/>
              <a:gd name="T102" fmla="*/ 98 w 244"/>
              <a:gd name="T103" fmla="*/ 543 h 711"/>
              <a:gd name="T104" fmla="*/ 98 w 244"/>
              <a:gd name="T105" fmla="*/ 553 h 711"/>
              <a:gd name="T106" fmla="*/ 168 w 244"/>
              <a:gd name="T107" fmla="*/ 563 h 711"/>
              <a:gd name="T108" fmla="*/ 131 w 244"/>
              <a:gd name="T109" fmla="*/ 576 h 711"/>
              <a:gd name="T110" fmla="*/ 171 w 244"/>
              <a:gd name="T111" fmla="*/ 573 h 711"/>
              <a:gd name="T112" fmla="*/ 189 w 244"/>
              <a:gd name="T113" fmla="*/ 576 h 711"/>
              <a:gd name="T114" fmla="*/ 117 w 244"/>
              <a:gd name="T115" fmla="*/ 578 h 711"/>
              <a:gd name="T116" fmla="*/ 127 w 244"/>
              <a:gd name="T117" fmla="*/ 582 h 711"/>
              <a:gd name="T118" fmla="*/ 177 w 244"/>
              <a:gd name="T119" fmla="*/ 602 h 711"/>
              <a:gd name="T120" fmla="*/ 169 w 244"/>
              <a:gd name="T121" fmla="*/ 596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4" h="711">
                <a:moveTo>
                  <a:pt x="124" y="9"/>
                </a:moveTo>
                <a:cubicBezTo>
                  <a:pt x="124" y="9"/>
                  <a:pt x="124" y="10"/>
                  <a:pt x="123" y="10"/>
                </a:cubicBezTo>
                <a:cubicBezTo>
                  <a:pt x="123" y="9"/>
                  <a:pt x="123" y="9"/>
                  <a:pt x="123" y="9"/>
                </a:cubicBezTo>
                <a:cubicBezTo>
                  <a:pt x="124" y="7"/>
                  <a:pt x="123" y="5"/>
                  <a:pt x="123" y="3"/>
                </a:cubicBezTo>
                <a:cubicBezTo>
                  <a:pt x="115" y="0"/>
                  <a:pt x="106" y="1"/>
                  <a:pt x="98" y="3"/>
                </a:cubicBezTo>
                <a:cubicBezTo>
                  <a:pt x="96" y="0"/>
                  <a:pt x="95" y="4"/>
                  <a:pt x="92" y="1"/>
                </a:cubicBezTo>
                <a:cubicBezTo>
                  <a:pt x="92" y="4"/>
                  <a:pt x="94" y="6"/>
                  <a:pt x="95" y="9"/>
                </a:cubicBezTo>
                <a:cubicBezTo>
                  <a:pt x="92" y="8"/>
                  <a:pt x="86" y="8"/>
                  <a:pt x="86" y="5"/>
                </a:cubicBezTo>
                <a:cubicBezTo>
                  <a:pt x="83" y="4"/>
                  <a:pt x="83" y="6"/>
                  <a:pt x="81" y="7"/>
                </a:cubicBezTo>
                <a:cubicBezTo>
                  <a:pt x="77" y="3"/>
                  <a:pt x="67" y="5"/>
                  <a:pt x="61" y="4"/>
                </a:cubicBezTo>
                <a:cubicBezTo>
                  <a:pt x="60" y="5"/>
                  <a:pt x="60" y="5"/>
                  <a:pt x="59" y="6"/>
                </a:cubicBezTo>
                <a:cubicBezTo>
                  <a:pt x="56" y="5"/>
                  <a:pt x="55" y="6"/>
                  <a:pt x="51" y="5"/>
                </a:cubicBezTo>
                <a:cubicBezTo>
                  <a:pt x="51" y="6"/>
                  <a:pt x="51" y="8"/>
                  <a:pt x="52" y="9"/>
                </a:cubicBezTo>
                <a:cubicBezTo>
                  <a:pt x="50" y="8"/>
                  <a:pt x="49" y="9"/>
                  <a:pt x="48" y="7"/>
                </a:cubicBezTo>
                <a:cubicBezTo>
                  <a:pt x="45" y="9"/>
                  <a:pt x="42" y="8"/>
                  <a:pt x="39" y="11"/>
                </a:cubicBezTo>
                <a:cubicBezTo>
                  <a:pt x="41" y="11"/>
                  <a:pt x="40" y="13"/>
                  <a:pt x="42" y="13"/>
                </a:cubicBezTo>
                <a:cubicBezTo>
                  <a:pt x="44" y="12"/>
                  <a:pt x="41" y="12"/>
                  <a:pt x="42" y="11"/>
                </a:cubicBezTo>
                <a:cubicBezTo>
                  <a:pt x="44" y="11"/>
                  <a:pt x="43" y="14"/>
                  <a:pt x="46" y="13"/>
                </a:cubicBezTo>
                <a:cubicBezTo>
                  <a:pt x="46" y="12"/>
                  <a:pt x="46" y="11"/>
                  <a:pt x="48" y="10"/>
                </a:cubicBezTo>
                <a:cubicBezTo>
                  <a:pt x="48" y="13"/>
                  <a:pt x="51" y="12"/>
                  <a:pt x="53" y="11"/>
                </a:cubicBezTo>
                <a:cubicBezTo>
                  <a:pt x="56" y="16"/>
                  <a:pt x="52" y="17"/>
                  <a:pt x="49" y="20"/>
                </a:cubicBezTo>
                <a:cubicBezTo>
                  <a:pt x="47" y="19"/>
                  <a:pt x="47" y="19"/>
                  <a:pt x="45" y="21"/>
                </a:cubicBezTo>
                <a:cubicBezTo>
                  <a:pt x="42" y="17"/>
                  <a:pt x="34" y="23"/>
                  <a:pt x="30" y="20"/>
                </a:cubicBezTo>
                <a:cubicBezTo>
                  <a:pt x="29" y="21"/>
                  <a:pt x="29" y="23"/>
                  <a:pt x="27" y="23"/>
                </a:cubicBezTo>
                <a:cubicBezTo>
                  <a:pt x="24" y="22"/>
                  <a:pt x="10" y="24"/>
                  <a:pt x="7" y="29"/>
                </a:cubicBezTo>
                <a:cubicBezTo>
                  <a:pt x="12" y="30"/>
                  <a:pt x="16" y="30"/>
                  <a:pt x="19" y="27"/>
                </a:cubicBezTo>
                <a:cubicBezTo>
                  <a:pt x="24" y="30"/>
                  <a:pt x="27" y="26"/>
                  <a:pt x="33" y="27"/>
                </a:cubicBezTo>
                <a:cubicBezTo>
                  <a:pt x="33" y="30"/>
                  <a:pt x="31" y="31"/>
                  <a:pt x="30" y="33"/>
                </a:cubicBezTo>
                <a:cubicBezTo>
                  <a:pt x="28" y="33"/>
                  <a:pt x="28" y="32"/>
                  <a:pt x="27" y="31"/>
                </a:cubicBezTo>
                <a:cubicBezTo>
                  <a:pt x="27" y="32"/>
                  <a:pt x="28" y="33"/>
                  <a:pt x="28" y="34"/>
                </a:cubicBezTo>
                <a:cubicBezTo>
                  <a:pt x="21" y="34"/>
                  <a:pt x="19" y="37"/>
                  <a:pt x="12" y="36"/>
                </a:cubicBezTo>
                <a:cubicBezTo>
                  <a:pt x="11" y="41"/>
                  <a:pt x="3" y="37"/>
                  <a:pt x="2" y="42"/>
                </a:cubicBezTo>
                <a:cubicBezTo>
                  <a:pt x="8" y="40"/>
                  <a:pt x="20" y="41"/>
                  <a:pt x="24" y="38"/>
                </a:cubicBezTo>
                <a:cubicBezTo>
                  <a:pt x="25" y="40"/>
                  <a:pt x="28" y="39"/>
                  <a:pt x="29" y="40"/>
                </a:cubicBezTo>
                <a:cubicBezTo>
                  <a:pt x="26" y="49"/>
                  <a:pt x="6" y="45"/>
                  <a:pt x="0" y="53"/>
                </a:cubicBezTo>
                <a:cubicBezTo>
                  <a:pt x="4" y="55"/>
                  <a:pt x="7" y="53"/>
                  <a:pt x="9" y="51"/>
                </a:cubicBezTo>
                <a:cubicBezTo>
                  <a:pt x="12" y="53"/>
                  <a:pt x="15" y="53"/>
                  <a:pt x="17" y="52"/>
                </a:cubicBezTo>
                <a:cubicBezTo>
                  <a:pt x="27" y="57"/>
                  <a:pt x="9" y="59"/>
                  <a:pt x="5" y="62"/>
                </a:cubicBezTo>
                <a:cubicBezTo>
                  <a:pt x="6" y="62"/>
                  <a:pt x="6" y="63"/>
                  <a:pt x="5" y="64"/>
                </a:cubicBezTo>
                <a:cubicBezTo>
                  <a:pt x="8" y="63"/>
                  <a:pt x="10" y="63"/>
                  <a:pt x="11" y="65"/>
                </a:cubicBezTo>
                <a:cubicBezTo>
                  <a:pt x="11" y="61"/>
                  <a:pt x="16" y="66"/>
                  <a:pt x="19" y="63"/>
                </a:cubicBezTo>
                <a:cubicBezTo>
                  <a:pt x="20" y="62"/>
                  <a:pt x="18" y="59"/>
                  <a:pt x="20" y="59"/>
                </a:cubicBezTo>
                <a:cubicBezTo>
                  <a:pt x="23" y="59"/>
                  <a:pt x="22" y="61"/>
                  <a:pt x="22" y="63"/>
                </a:cubicBezTo>
                <a:cubicBezTo>
                  <a:pt x="24" y="64"/>
                  <a:pt x="25" y="64"/>
                  <a:pt x="26" y="64"/>
                </a:cubicBezTo>
                <a:cubicBezTo>
                  <a:pt x="25" y="67"/>
                  <a:pt x="22" y="67"/>
                  <a:pt x="20" y="69"/>
                </a:cubicBezTo>
                <a:cubicBezTo>
                  <a:pt x="18" y="69"/>
                  <a:pt x="20" y="68"/>
                  <a:pt x="18" y="67"/>
                </a:cubicBezTo>
                <a:cubicBezTo>
                  <a:pt x="17" y="71"/>
                  <a:pt x="14" y="70"/>
                  <a:pt x="10" y="70"/>
                </a:cubicBezTo>
                <a:cubicBezTo>
                  <a:pt x="11" y="72"/>
                  <a:pt x="8" y="73"/>
                  <a:pt x="11" y="74"/>
                </a:cubicBezTo>
                <a:cubicBezTo>
                  <a:pt x="12" y="71"/>
                  <a:pt x="17" y="75"/>
                  <a:pt x="20" y="74"/>
                </a:cubicBezTo>
                <a:cubicBezTo>
                  <a:pt x="22" y="72"/>
                  <a:pt x="19" y="71"/>
                  <a:pt x="21" y="70"/>
                </a:cubicBezTo>
                <a:cubicBezTo>
                  <a:pt x="24" y="71"/>
                  <a:pt x="21" y="74"/>
                  <a:pt x="23" y="77"/>
                </a:cubicBezTo>
                <a:cubicBezTo>
                  <a:pt x="20" y="77"/>
                  <a:pt x="18" y="77"/>
                  <a:pt x="17" y="79"/>
                </a:cubicBezTo>
                <a:cubicBezTo>
                  <a:pt x="11" y="78"/>
                  <a:pt x="11" y="81"/>
                  <a:pt x="5" y="82"/>
                </a:cubicBezTo>
                <a:cubicBezTo>
                  <a:pt x="4" y="83"/>
                  <a:pt x="3" y="85"/>
                  <a:pt x="3" y="86"/>
                </a:cubicBezTo>
                <a:cubicBezTo>
                  <a:pt x="5" y="88"/>
                  <a:pt x="8" y="85"/>
                  <a:pt x="10" y="84"/>
                </a:cubicBezTo>
                <a:cubicBezTo>
                  <a:pt x="11" y="85"/>
                  <a:pt x="15" y="84"/>
                  <a:pt x="16" y="83"/>
                </a:cubicBezTo>
                <a:cubicBezTo>
                  <a:pt x="16" y="85"/>
                  <a:pt x="16" y="86"/>
                  <a:pt x="17" y="86"/>
                </a:cubicBezTo>
                <a:cubicBezTo>
                  <a:pt x="19" y="85"/>
                  <a:pt x="17" y="85"/>
                  <a:pt x="17" y="83"/>
                </a:cubicBezTo>
                <a:cubicBezTo>
                  <a:pt x="20" y="84"/>
                  <a:pt x="20" y="82"/>
                  <a:pt x="21" y="82"/>
                </a:cubicBezTo>
                <a:cubicBezTo>
                  <a:pt x="20" y="86"/>
                  <a:pt x="24" y="81"/>
                  <a:pt x="25" y="83"/>
                </a:cubicBezTo>
                <a:cubicBezTo>
                  <a:pt x="19" y="88"/>
                  <a:pt x="11" y="91"/>
                  <a:pt x="5" y="96"/>
                </a:cubicBezTo>
                <a:cubicBezTo>
                  <a:pt x="9" y="96"/>
                  <a:pt x="11" y="94"/>
                  <a:pt x="17" y="95"/>
                </a:cubicBezTo>
                <a:cubicBezTo>
                  <a:pt x="17" y="94"/>
                  <a:pt x="16" y="92"/>
                  <a:pt x="17" y="92"/>
                </a:cubicBezTo>
                <a:cubicBezTo>
                  <a:pt x="18" y="93"/>
                  <a:pt x="20" y="93"/>
                  <a:pt x="20" y="95"/>
                </a:cubicBezTo>
                <a:cubicBezTo>
                  <a:pt x="17" y="94"/>
                  <a:pt x="19" y="97"/>
                  <a:pt x="19" y="97"/>
                </a:cubicBezTo>
                <a:cubicBezTo>
                  <a:pt x="14" y="98"/>
                  <a:pt x="18" y="101"/>
                  <a:pt x="19" y="101"/>
                </a:cubicBezTo>
                <a:cubicBezTo>
                  <a:pt x="18" y="103"/>
                  <a:pt x="16" y="103"/>
                  <a:pt x="17" y="106"/>
                </a:cubicBezTo>
                <a:cubicBezTo>
                  <a:pt x="18" y="106"/>
                  <a:pt x="19" y="105"/>
                  <a:pt x="19" y="106"/>
                </a:cubicBezTo>
                <a:cubicBezTo>
                  <a:pt x="15" y="108"/>
                  <a:pt x="19" y="107"/>
                  <a:pt x="18" y="112"/>
                </a:cubicBezTo>
                <a:cubicBezTo>
                  <a:pt x="17" y="112"/>
                  <a:pt x="16" y="113"/>
                  <a:pt x="17" y="113"/>
                </a:cubicBezTo>
                <a:cubicBezTo>
                  <a:pt x="18" y="112"/>
                  <a:pt x="21" y="112"/>
                  <a:pt x="22" y="111"/>
                </a:cubicBezTo>
                <a:cubicBezTo>
                  <a:pt x="20" y="114"/>
                  <a:pt x="24" y="123"/>
                  <a:pt x="17" y="120"/>
                </a:cubicBezTo>
                <a:cubicBezTo>
                  <a:pt x="16" y="122"/>
                  <a:pt x="18" y="122"/>
                  <a:pt x="17" y="124"/>
                </a:cubicBezTo>
                <a:cubicBezTo>
                  <a:pt x="19" y="125"/>
                  <a:pt x="21" y="122"/>
                  <a:pt x="22" y="123"/>
                </a:cubicBezTo>
                <a:cubicBezTo>
                  <a:pt x="22" y="124"/>
                  <a:pt x="19" y="124"/>
                  <a:pt x="19" y="125"/>
                </a:cubicBezTo>
                <a:cubicBezTo>
                  <a:pt x="22" y="126"/>
                  <a:pt x="19" y="127"/>
                  <a:pt x="21" y="129"/>
                </a:cubicBezTo>
                <a:cubicBezTo>
                  <a:pt x="20" y="130"/>
                  <a:pt x="19" y="130"/>
                  <a:pt x="17" y="130"/>
                </a:cubicBezTo>
                <a:cubicBezTo>
                  <a:pt x="18" y="135"/>
                  <a:pt x="12" y="140"/>
                  <a:pt x="16" y="143"/>
                </a:cubicBezTo>
                <a:cubicBezTo>
                  <a:pt x="17" y="143"/>
                  <a:pt x="18" y="142"/>
                  <a:pt x="18" y="143"/>
                </a:cubicBezTo>
                <a:cubicBezTo>
                  <a:pt x="18" y="145"/>
                  <a:pt x="17" y="146"/>
                  <a:pt x="17" y="148"/>
                </a:cubicBezTo>
                <a:cubicBezTo>
                  <a:pt x="16" y="148"/>
                  <a:pt x="16" y="147"/>
                  <a:pt x="15" y="146"/>
                </a:cubicBezTo>
                <a:cubicBezTo>
                  <a:pt x="16" y="151"/>
                  <a:pt x="17" y="160"/>
                  <a:pt x="14" y="163"/>
                </a:cubicBezTo>
                <a:cubicBezTo>
                  <a:pt x="17" y="165"/>
                  <a:pt x="15" y="169"/>
                  <a:pt x="13" y="170"/>
                </a:cubicBezTo>
                <a:cubicBezTo>
                  <a:pt x="18" y="172"/>
                  <a:pt x="15" y="177"/>
                  <a:pt x="16" y="179"/>
                </a:cubicBezTo>
                <a:cubicBezTo>
                  <a:pt x="16" y="179"/>
                  <a:pt x="17" y="178"/>
                  <a:pt x="17" y="178"/>
                </a:cubicBezTo>
                <a:cubicBezTo>
                  <a:pt x="17" y="178"/>
                  <a:pt x="18" y="178"/>
                  <a:pt x="18" y="179"/>
                </a:cubicBezTo>
                <a:cubicBezTo>
                  <a:pt x="15" y="180"/>
                  <a:pt x="18" y="180"/>
                  <a:pt x="18" y="181"/>
                </a:cubicBezTo>
                <a:cubicBezTo>
                  <a:pt x="18" y="186"/>
                  <a:pt x="15" y="195"/>
                  <a:pt x="21" y="198"/>
                </a:cubicBezTo>
                <a:cubicBezTo>
                  <a:pt x="19" y="198"/>
                  <a:pt x="18" y="198"/>
                  <a:pt x="17" y="198"/>
                </a:cubicBezTo>
                <a:cubicBezTo>
                  <a:pt x="19" y="202"/>
                  <a:pt x="18" y="204"/>
                  <a:pt x="17" y="209"/>
                </a:cubicBezTo>
                <a:cubicBezTo>
                  <a:pt x="19" y="208"/>
                  <a:pt x="18" y="211"/>
                  <a:pt x="20" y="211"/>
                </a:cubicBezTo>
                <a:cubicBezTo>
                  <a:pt x="19" y="213"/>
                  <a:pt x="18" y="213"/>
                  <a:pt x="17" y="214"/>
                </a:cubicBezTo>
                <a:cubicBezTo>
                  <a:pt x="18" y="216"/>
                  <a:pt x="20" y="213"/>
                  <a:pt x="21" y="215"/>
                </a:cubicBezTo>
                <a:cubicBezTo>
                  <a:pt x="17" y="217"/>
                  <a:pt x="22" y="219"/>
                  <a:pt x="19" y="222"/>
                </a:cubicBezTo>
                <a:cubicBezTo>
                  <a:pt x="17" y="221"/>
                  <a:pt x="20" y="218"/>
                  <a:pt x="18" y="218"/>
                </a:cubicBezTo>
                <a:cubicBezTo>
                  <a:pt x="16" y="220"/>
                  <a:pt x="16" y="226"/>
                  <a:pt x="19" y="224"/>
                </a:cubicBezTo>
                <a:cubicBezTo>
                  <a:pt x="18" y="224"/>
                  <a:pt x="22" y="224"/>
                  <a:pt x="24" y="222"/>
                </a:cubicBezTo>
                <a:cubicBezTo>
                  <a:pt x="23" y="224"/>
                  <a:pt x="20" y="224"/>
                  <a:pt x="20" y="227"/>
                </a:cubicBezTo>
                <a:cubicBezTo>
                  <a:pt x="20" y="228"/>
                  <a:pt x="22" y="228"/>
                  <a:pt x="23" y="229"/>
                </a:cubicBezTo>
                <a:cubicBezTo>
                  <a:pt x="21" y="229"/>
                  <a:pt x="21" y="232"/>
                  <a:pt x="23" y="232"/>
                </a:cubicBezTo>
                <a:cubicBezTo>
                  <a:pt x="25" y="232"/>
                  <a:pt x="20" y="230"/>
                  <a:pt x="24" y="230"/>
                </a:cubicBezTo>
                <a:cubicBezTo>
                  <a:pt x="26" y="230"/>
                  <a:pt x="29" y="230"/>
                  <a:pt x="29" y="232"/>
                </a:cubicBezTo>
                <a:cubicBezTo>
                  <a:pt x="27" y="232"/>
                  <a:pt x="27" y="231"/>
                  <a:pt x="24" y="231"/>
                </a:cubicBezTo>
                <a:cubicBezTo>
                  <a:pt x="23" y="233"/>
                  <a:pt x="24" y="233"/>
                  <a:pt x="24" y="235"/>
                </a:cubicBezTo>
                <a:cubicBezTo>
                  <a:pt x="23" y="233"/>
                  <a:pt x="21" y="235"/>
                  <a:pt x="20" y="236"/>
                </a:cubicBezTo>
                <a:cubicBezTo>
                  <a:pt x="22" y="237"/>
                  <a:pt x="25" y="236"/>
                  <a:pt x="25" y="237"/>
                </a:cubicBezTo>
                <a:cubicBezTo>
                  <a:pt x="20" y="238"/>
                  <a:pt x="23" y="243"/>
                  <a:pt x="23" y="246"/>
                </a:cubicBezTo>
                <a:cubicBezTo>
                  <a:pt x="27" y="248"/>
                  <a:pt x="25" y="248"/>
                  <a:pt x="30" y="251"/>
                </a:cubicBezTo>
                <a:cubicBezTo>
                  <a:pt x="27" y="252"/>
                  <a:pt x="26" y="248"/>
                  <a:pt x="25" y="250"/>
                </a:cubicBezTo>
                <a:cubicBezTo>
                  <a:pt x="25" y="250"/>
                  <a:pt x="26" y="252"/>
                  <a:pt x="25" y="253"/>
                </a:cubicBezTo>
                <a:cubicBezTo>
                  <a:pt x="22" y="253"/>
                  <a:pt x="24" y="251"/>
                  <a:pt x="23" y="251"/>
                </a:cubicBezTo>
                <a:cubicBezTo>
                  <a:pt x="23" y="252"/>
                  <a:pt x="21" y="251"/>
                  <a:pt x="19" y="251"/>
                </a:cubicBezTo>
                <a:cubicBezTo>
                  <a:pt x="20" y="255"/>
                  <a:pt x="19" y="257"/>
                  <a:pt x="24" y="259"/>
                </a:cubicBezTo>
                <a:cubicBezTo>
                  <a:pt x="25" y="258"/>
                  <a:pt x="22" y="256"/>
                  <a:pt x="24" y="256"/>
                </a:cubicBezTo>
                <a:cubicBezTo>
                  <a:pt x="24" y="257"/>
                  <a:pt x="26" y="262"/>
                  <a:pt x="24" y="262"/>
                </a:cubicBezTo>
                <a:cubicBezTo>
                  <a:pt x="22" y="261"/>
                  <a:pt x="24" y="260"/>
                  <a:pt x="23" y="260"/>
                </a:cubicBezTo>
                <a:cubicBezTo>
                  <a:pt x="22" y="261"/>
                  <a:pt x="19" y="260"/>
                  <a:pt x="19" y="262"/>
                </a:cubicBezTo>
                <a:cubicBezTo>
                  <a:pt x="22" y="262"/>
                  <a:pt x="22" y="268"/>
                  <a:pt x="24" y="265"/>
                </a:cubicBezTo>
                <a:cubicBezTo>
                  <a:pt x="23" y="269"/>
                  <a:pt x="23" y="274"/>
                  <a:pt x="25" y="277"/>
                </a:cubicBezTo>
                <a:cubicBezTo>
                  <a:pt x="28" y="276"/>
                  <a:pt x="25" y="275"/>
                  <a:pt x="27" y="274"/>
                </a:cubicBezTo>
                <a:cubicBezTo>
                  <a:pt x="28" y="275"/>
                  <a:pt x="28" y="277"/>
                  <a:pt x="28" y="279"/>
                </a:cubicBezTo>
                <a:cubicBezTo>
                  <a:pt x="24" y="278"/>
                  <a:pt x="22" y="281"/>
                  <a:pt x="25" y="282"/>
                </a:cubicBezTo>
                <a:cubicBezTo>
                  <a:pt x="25" y="280"/>
                  <a:pt x="29" y="278"/>
                  <a:pt x="30" y="280"/>
                </a:cubicBezTo>
                <a:cubicBezTo>
                  <a:pt x="27" y="282"/>
                  <a:pt x="26" y="285"/>
                  <a:pt x="27" y="288"/>
                </a:cubicBezTo>
                <a:cubicBezTo>
                  <a:pt x="25" y="289"/>
                  <a:pt x="23" y="289"/>
                  <a:pt x="23" y="290"/>
                </a:cubicBezTo>
                <a:cubicBezTo>
                  <a:pt x="25" y="289"/>
                  <a:pt x="25" y="292"/>
                  <a:pt x="27" y="292"/>
                </a:cubicBezTo>
                <a:cubicBezTo>
                  <a:pt x="24" y="293"/>
                  <a:pt x="25" y="293"/>
                  <a:pt x="24" y="292"/>
                </a:cubicBezTo>
                <a:cubicBezTo>
                  <a:pt x="25" y="294"/>
                  <a:pt x="23" y="296"/>
                  <a:pt x="23" y="298"/>
                </a:cubicBezTo>
                <a:cubicBezTo>
                  <a:pt x="24" y="298"/>
                  <a:pt x="24" y="297"/>
                  <a:pt x="25" y="297"/>
                </a:cubicBezTo>
                <a:cubicBezTo>
                  <a:pt x="27" y="299"/>
                  <a:pt x="27" y="299"/>
                  <a:pt x="28" y="302"/>
                </a:cubicBezTo>
                <a:cubicBezTo>
                  <a:pt x="27" y="301"/>
                  <a:pt x="24" y="300"/>
                  <a:pt x="24" y="303"/>
                </a:cubicBezTo>
                <a:cubicBezTo>
                  <a:pt x="29" y="302"/>
                  <a:pt x="28" y="305"/>
                  <a:pt x="31" y="304"/>
                </a:cubicBezTo>
                <a:cubicBezTo>
                  <a:pt x="31" y="302"/>
                  <a:pt x="31" y="303"/>
                  <a:pt x="32" y="302"/>
                </a:cubicBezTo>
                <a:cubicBezTo>
                  <a:pt x="30" y="302"/>
                  <a:pt x="29" y="302"/>
                  <a:pt x="29" y="301"/>
                </a:cubicBezTo>
                <a:cubicBezTo>
                  <a:pt x="30" y="300"/>
                  <a:pt x="28" y="296"/>
                  <a:pt x="31" y="296"/>
                </a:cubicBezTo>
                <a:cubicBezTo>
                  <a:pt x="32" y="299"/>
                  <a:pt x="38" y="298"/>
                  <a:pt x="38" y="298"/>
                </a:cubicBezTo>
                <a:cubicBezTo>
                  <a:pt x="35" y="299"/>
                  <a:pt x="39" y="299"/>
                  <a:pt x="39" y="300"/>
                </a:cubicBezTo>
                <a:cubicBezTo>
                  <a:pt x="37" y="299"/>
                  <a:pt x="35" y="301"/>
                  <a:pt x="37" y="301"/>
                </a:cubicBezTo>
                <a:cubicBezTo>
                  <a:pt x="37" y="300"/>
                  <a:pt x="39" y="301"/>
                  <a:pt x="41" y="301"/>
                </a:cubicBezTo>
                <a:cubicBezTo>
                  <a:pt x="39" y="302"/>
                  <a:pt x="41" y="304"/>
                  <a:pt x="42" y="304"/>
                </a:cubicBezTo>
                <a:cubicBezTo>
                  <a:pt x="40" y="304"/>
                  <a:pt x="38" y="304"/>
                  <a:pt x="38" y="306"/>
                </a:cubicBezTo>
                <a:cubicBezTo>
                  <a:pt x="40" y="307"/>
                  <a:pt x="41" y="308"/>
                  <a:pt x="42" y="308"/>
                </a:cubicBezTo>
                <a:cubicBezTo>
                  <a:pt x="41" y="308"/>
                  <a:pt x="41" y="309"/>
                  <a:pt x="40" y="309"/>
                </a:cubicBezTo>
                <a:cubicBezTo>
                  <a:pt x="39" y="307"/>
                  <a:pt x="38" y="305"/>
                  <a:pt x="35" y="305"/>
                </a:cubicBezTo>
                <a:cubicBezTo>
                  <a:pt x="33" y="308"/>
                  <a:pt x="36" y="310"/>
                  <a:pt x="40" y="310"/>
                </a:cubicBezTo>
                <a:cubicBezTo>
                  <a:pt x="38" y="312"/>
                  <a:pt x="42" y="312"/>
                  <a:pt x="41" y="314"/>
                </a:cubicBezTo>
                <a:cubicBezTo>
                  <a:pt x="40" y="314"/>
                  <a:pt x="40" y="315"/>
                  <a:pt x="38" y="315"/>
                </a:cubicBezTo>
                <a:cubicBezTo>
                  <a:pt x="38" y="313"/>
                  <a:pt x="40" y="313"/>
                  <a:pt x="38" y="312"/>
                </a:cubicBezTo>
                <a:cubicBezTo>
                  <a:pt x="35" y="311"/>
                  <a:pt x="36" y="313"/>
                  <a:pt x="35" y="314"/>
                </a:cubicBezTo>
                <a:cubicBezTo>
                  <a:pt x="35" y="313"/>
                  <a:pt x="33" y="313"/>
                  <a:pt x="33" y="314"/>
                </a:cubicBezTo>
                <a:cubicBezTo>
                  <a:pt x="37" y="314"/>
                  <a:pt x="36" y="317"/>
                  <a:pt x="37" y="319"/>
                </a:cubicBezTo>
                <a:cubicBezTo>
                  <a:pt x="38" y="318"/>
                  <a:pt x="39" y="318"/>
                  <a:pt x="41" y="317"/>
                </a:cubicBezTo>
                <a:cubicBezTo>
                  <a:pt x="41" y="319"/>
                  <a:pt x="36" y="320"/>
                  <a:pt x="38" y="321"/>
                </a:cubicBezTo>
                <a:cubicBezTo>
                  <a:pt x="40" y="319"/>
                  <a:pt x="38" y="322"/>
                  <a:pt x="38" y="323"/>
                </a:cubicBezTo>
                <a:cubicBezTo>
                  <a:pt x="41" y="320"/>
                  <a:pt x="47" y="321"/>
                  <a:pt x="49" y="322"/>
                </a:cubicBezTo>
                <a:cubicBezTo>
                  <a:pt x="47" y="322"/>
                  <a:pt x="48" y="325"/>
                  <a:pt x="46" y="326"/>
                </a:cubicBezTo>
                <a:cubicBezTo>
                  <a:pt x="45" y="326"/>
                  <a:pt x="45" y="326"/>
                  <a:pt x="44" y="326"/>
                </a:cubicBezTo>
                <a:cubicBezTo>
                  <a:pt x="43" y="324"/>
                  <a:pt x="47" y="323"/>
                  <a:pt x="44" y="322"/>
                </a:cubicBezTo>
                <a:cubicBezTo>
                  <a:pt x="44" y="322"/>
                  <a:pt x="44" y="323"/>
                  <a:pt x="43" y="323"/>
                </a:cubicBezTo>
                <a:cubicBezTo>
                  <a:pt x="43" y="323"/>
                  <a:pt x="43" y="322"/>
                  <a:pt x="42" y="322"/>
                </a:cubicBezTo>
                <a:cubicBezTo>
                  <a:pt x="42" y="328"/>
                  <a:pt x="44" y="330"/>
                  <a:pt x="41" y="333"/>
                </a:cubicBezTo>
                <a:cubicBezTo>
                  <a:pt x="44" y="333"/>
                  <a:pt x="39" y="337"/>
                  <a:pt x="42" y="338"/>
                </a:cubicBezTo>
                <a:cubicBezTo>
                  <a:pt x="43" y="338"/>
                  <a:pt x="43" y="336"/>
                  <a:pt x="45" y="336"/>
                </a:cubicBezTo>
                <a:cubicBezTo>
                  <a:pt x="46" y="337"/>
                  <a:pt x="45" y="339"/>
                  <a:pt x="44" y="340"/>
                </a:cubicBezTo>
                <a:cubicBezTo>
                  <a:pt x="43" y="339"/>
                  <a:pt x="42" y="341"/>
                  <a:pt x="41" y="339"/>
                </a:cubicBezTo>
                <a:cubicBezTo>
                  <a:pt x="40" y="340"/>
                  <a:pt x="41" y="341"/>
                  <a:pt x="42" y="342"/>
                </a:cubicBezTo>
                <a:cubicBezTo>
                  <a:pt x="45" y="340"/>
                  <a:pt x="47" y="341"/>
                  <a:pt x="49" y="339"/>
                </a:cubicBezTo>
                <a:cubicBezTo>
                  <a:pt x="50" y="341"/>
                  <a:pt x="48" y="341"/>
                  <a:pt x="48" y="343"/>
                </a:cubicBezTo>
                <a:cubicBezTo>
                  <a:pt x="46" y="341"/>
                  <a:pt x="46" y="347"/>
                  <a:pt x="42" y="345"/>
                </a:cubicBezTo>
                <a:cubicBezTo>
                  <a:pt x="42" y="345"/>
                  <a:pt x="39" y="348"/>
                  <a:pt x="42" y="348"/>
                </a:cubicBezTo>
                <a:cubicBezTo>
                  <a:pt x="40" y="347"/>
                  <a:pt x="45" y="347"/>
                  <a:pt x="44" y="348"/>
                </a:cubicBezTo>
                <a:cubicBezTo>
                  <a:pt x="42" y="348"/>
                  <a:pt x="43" y="350"/>
                  <a:pt x="41" y="349"/>
                </a:cubicBezTo>
                <a:cubicBezTo>
                  <a:pt x="41" y="348"/>
                  <a:pt x="39" y="349"/>
                  <a:pt x="39" y="348"/>
                </a:cubicBezTo>
                <a:cubicBezTo>
                  <a:pt x="40" y="348"/>
                  <a:pt x="39" y="345"/>
                  <a:pt x="38" y="345"/>
                </a:cubicBezTo>
                <a:cubicBezTo>
                  <a:pt x="38" y="348"/>
                  <a:pt x="36" y="348"/>
                  <a:pt x="34" y="347"/>
                </a:cubicBezTo>
                <a:cubicBezTo>
                  <a:pt x="35" y="349"/>
                  <a:pt x="40" y="349"/>
                  <a:pt x="42" y="351"/>
                </a:cubicBezTo>
                <a:cubicBezTo>
                  <a:pt x="40" y="351"/>
                  <a:pt x="40" y="352"/>
                  <a:pt x="37" y="352"/>
                </a:cubicBezTo>
                <a:cubicBezTo>
                  <a:pt x="37" y="355"/>
                  <a:pt x="40" y="355"/>
                  <a:pt x="41" y="357"/>
                </a:cubicBezTo>
                <a:cubicBezTo>
                  <a:pt x="39" y="357"/>
                  <a:pt x="36" y="360"/>
                  <a:pt x="38" y="361"/>
                </a:cubicBezTo>
                <a:cubicBezTo>
                  <a:pt x="43" y="360"/>
                  <a:pt x="40" y="354"/>
                  <a:pt x="42" y="353"/>
                </a:cubicBezTo>
                <a:cubicBezTo>
                  <a:pt x="43" y="356"/>
                  <a:pt x="46" y="352"/>
                  <a:pt x="51" y="355"/>
                </a:cubicBezTo>
                <a:cubicBezTo>
                  <a:pt x="52" y="358"/>
                  <a:pt x="44" y="355"/>
                  <a:pt x="48" y="359"/>
                </a:cubicBezTo>
                <a:cubicBezTo>
                  <a:pt x="48" y="357"/>
                  <a:pt x="50" y="359"/>
                  <a:pt x="48" y="359"/>
                </a:cubicBezTo>
                <a:cubicBezTo>
                  <a:pt x="54" y="360"/>
                  <a:pt x="58" y="354"/>
                  <a:pt x="61" y="359"/>
                </a:cubicBezTo>
                <a:cubicBezTo>
                  <a:pt x="60" y="359"/>
                  <a:pt x="54" y="359"/>
                  <a:pt x="55" y="362"/>
                </a:cubicBezTo>
                <a:cubicBezTo>
                  <a:pt x="58" y="360"/>
                  <a:pt x="57" y="363"/>
                  <a:pt x="55" y="363"/>
                </a:cubicBezTo>
                <a:cubicBezTo>
                  <a:pt x="57" y="363"/>
                  <a:pt x="59" y="363"/>
                  <a:pt x="59" y="364"/>
                </a:cubicBezTo>
                <a:cubicBezTo>
                  <a:pt x="59" y="365"/>
                  <a:pt x="57" y="366"/>
                  <a:pt x="55" y="366"/>
                </a:cubicBezTo>
                <a:cubicBezTo>
                  <a:pt x="58" y="367"/>
                  <a:pt x="54" y="369"/>
                  <a:pt x="54" y="370"/>
                </a:cubicBezTo>
                <a:cubicBezTo>
                  <a:pt x="58" y="367"/>
                  <a:pt x="58" y="369"/>
                  <a:pt x="60" y="367"/>
                </a:cubicBezTo>
                <a:cubicBezTo>
                  <a:pt x="60" y="367"/>
                  <a:pt x="61" y="367"/>
                  <a:pt x="61" y="367"/>
                </a:cubicBezTo>
                <a:cubicBezTo>
                  <a:pt x="62" y="370"/>
                  <a:pt x="60" y="372"/>
                  <a:pt x="60" y="374"/>
                </a:cubicBezTo>
                <a:cubicBezTo>
                  <a:pt x="69" y="375"/>
                  <a:pt x="56" y="380"/>
                  <a:pt x="60" y="381"/>
                </a:cubicBezTo>
                <a:cubicBezTo>
                  <a:pt x="61" y="381"/>
                  <a:pt x="59" y="380"/>
                  <a:pt x="61" y="380"/>
                </a:cubicBezTo>
                <a:cubicBezTo>
                  <a:pt x="62" y="381"/>
                  <a:pt x="63" y="379"/>
                  <a:pt x="64" y="381"/>
                </a:cubicBezTo>
                <a:cubicBezTo>
                  <a:pt x="62" y="381"/>
                  <a:pt x="63" y="383"/>
                  <a:pt x="61" y="383"/>
                </a:cubicBezTo>
                <a:cubicBezTo>
                  <a:pt x="59" y="383"/>
                  <a:pt x="57" y="384"/>
                  <a:pt x="55" y="385"/>
                </a:cubicBezTo>
                <a:cubicBezTo>
                  <a:pt x="56" y="385"/>
                  <a:pt x="56" y="385"/>
                  <a:pt x="56" y="386"/>
                </a:cubicBezTo>
                <a:cubicBezTo>
                  <a:pt x="59" y="387"/>
                  <a:pt x="60" y="384"/>
                  <a:pt x="61" y="385"/>
                </a:cubicBezTo>
                <a:cubicBezTo>
                  <a:pt x="61" y="387"/>
                  <a:pt x="56" y="388"/>
                  <a:pt x="59" y="389"/>
                </a:cubicBezTo>
                <a:cubicBezTo>
                  <a:pt x="61" y="386"/>
                  <a:pt x="58" y="392"/>
                  <a:pt x="60" y="390"/>
                </a:cubicBezTo>
                <a:cubicBezTo>
                  <a:pt x="60" y="389"/>
                  <a:pt x="61" y="388"/>
                  <a:pt x="61" y="388"/>
                </a:cubicBezTo>
                <a:cubicBezTo>
                  <a:pt x="62" y="389"/>
                  <a:pt x="63" y="388"/>
                  <a:pt x="63" y="389"/>
                </a:cubicBezTo>
                <a:cubicBezTo>
                  <a:pt x="61" y="390"/>
                  <a:pt x="63" y="391"/>
                  <a:pt x="63" y="393"/>
                </a:cubicBezTo>
                <a:cubicBezTo>
                  <a:pt x="61" y="396"/>
                  <a:pt x="53" y="396"/>
                  <a:pt x="57" y="399"/>
                </a:cubicBezTo>
                <a:cubicBezTo>
                  <a:pt x="57" y="398"/>
                  <a:pt x="58" y="397"/>
                  <a:pt x="60" y="398"/>
                </a:cubicBezTo>
                <a:cubicBezTo>
                  <a:pt x="60" y="399"/>
                  <a:pt x="60" y="400"/>
                  <a:pt x="60" y="402"/>
                </a:cubicBezTo>
                <a:cubicBezTo>
                  <a:pt x="63" y="403"/>
                  <a:pt x="60" y="399"/>
                  <a:pt x="62" y="399"/>
                </a:cubicBezTo>
                <a:cubicBezTo>
                  <a:pt x="62" y="400"/>
                  <a:pt x="65" y="400"/>
                  <a:pt x="64" y="402"/>
                </a:cubicBezTo>
                <a:cubicBezTo>
                  <a:pt x="63" y="402"/>
                  <a:pt x="61" y="402"/>
                  <a:pt x="61" y="403"/>
                </a:cubicBezTo>
                <a:cubicBezTo>
                  <a:pt x="63" y="405"/>
                  <a:pt x="66" y="401"/>
                  <a:pt x="67" y="402"/>
                </a:cubicBezTo>
                <a:cubicBezTo>
                  <a:pt x="63" y="403"/>
                  <a:pt x="68" y="406"/>
                  <a:pt x="64" y="406"/>
                </a:cubicBezTo>
                <a:cubicBezTo>
                  <a:pt x="63" y="406"/>
                  <a:pt x="63" y="405"/>
                  <a:pt x="62" y="405"/>
                </a:cubicBezTo>
                <a:cubicBezTo>
                  <a:pt x="63" y="405"/>
                  <a:pt x="64" y="405"/>
                  <a:pt x="64" y="404"/>
                </a:cubicBezTo>
                <a:cubicBezTo>
                  <a:pt x="61" y="404"/>
                  <a:pt x="61" y="406"/>
                  <a:pt x="60" y="407"/>
                </a:cubicBezTo>
                <a:cubicBezTo>
                  <a:pt x="60" y="409"/>
                  <a:pt x="64" y="408"/>
                  <a:pt x="64" y="410"/>
                </a:cubicBezTo>
                <a:cubicBezTo>
                  <a:pt x="63" y="411"/>
                  <a:pt x="60" y="411"/>
                  <a:pt x="61" y="413"/>
                </a:cubicBezTo>
                <a:cubicBezTo>
                  <a:pt x="63" y="414"/>
                  <a:pt x="66" y="414"/>
                  <a:pt x="67" y="416"/>
                </a:cubicBezTo>
                <a:cubicBezTo>
                  <a:pt x="67" y="420"/>
                  <a:pt x="67" y="420"/>
                  <a:pt x="67" y="426"/>
                </a:cubicBezTo>
                <a:cubicBezTo>
                  <a:pt x="64" y="425"/>
                  <a:pt x="67" y="426"/>
                  <a:pt x="67" y="427"/>
                </a:cubicBezTo>
                <a:cubicBezTo>
                  <a:pt x="64" y="427"/>
                  <a:pt x="65" y="429"/>
                  <a:pt x="63" y="429"/>
                </a:cubicBezTo>
                <a:cubicBezTo>
                  <a:pt x="64" y="431"/>
                  <a:pt x="63" y="432"/>
                  <a:pt x="66" y="435"/>
                </a:cubicBezTo>
                <a:cubicBezTo>
                  <a:pt x="67" y="434"/>
                  <a:pt x="66" y="432"/>
                  <a:pt x="67" y="431"/>
                </a:cubicBezTo>
                <a:cubicBezTo>
                  <a:pt x="67" y="432"/>
                  <a:pt x="67" y="433"/>
                  <a:pt x="67" y="434"/>
                </a:cubicBezTo>
                <a:cubicBezTo>
                  <a:pt x="69" y="435"/>
                  <a:pt x="69" y="434"/>
                  <a:pt x="71" y="435"/>
                </a:cubicBezTo>
                <a:cubicBezTo>
                  <a:pt x="71" y="434"/>
                  <a:pt x="70" y="432"/>
                  <a:pt x="72" y="432"/>
                </a:cubicBezTo>
                <a:cubicBezTo>
                  <a:pt x="72" y="432"/>
                  <a:pt x="73" y="432"/>
                  <a:pt x="73" y="432"/>
                </a:cubicBezTo>
                <a:cubicBezTo>
                  <a:pt x="71" y="437"/>
                  <a:pt x="77" y="442"/>
                  <a:pt x="71" y="444"/>
                </a:cubicBezTo>
                <a:cubicBezTo>
                  <a:pt x="73" y="444"/>
                  <a:pt x="74" y="446"/>
                  <a:pt x="74" y="448"/>
                </a:cubicBezTo>
                <a:cubicBezTo>
                  <a:pt x="72" y="448"/>
                  <a:pt x="73" y="447"/>
                  <a:pt x="71" y="448"/>
                </a:cubicBezTo>
                <a:cubicBezTo>
                  <a:pt x="73" y="453"/>
                  <a:pt x="68" y="452"/>
                  <a:pt x="69" y="457"/>
                </a:cubicBezTo>
                <a:cubicBezTo>
                  <a:pt x="72" y="459"/>
                  <a:pt x="71" y="460"/>
                  <a:pt x="72" y="464"/>
                </a:cubicBezTo>
                <a:cubicBezTo>
                  <a:pt x="71" y="464"/>
                  <a:pt x="69" y="464"/>
                  <a:pt x="68" y="464"/>
                </a:cubicBezTo>
                <a:cubicBezTo>
                  <a:pt x="68" y="466"/>
                  <a:pt x="71" y="465"/>
                  <a:pt x="71" y="466"/>
                </a:cubicBezTo>
                <a:cubicBezTo>
                  <a:pt x="70" y="467"/>
                  <a:pt x="68" y="468"/>
                  <a:pt x="67" y="470"/>
                </a:cubicBezTo>
                <a:cubicBezTo>
                  <a:pt x="70" y="470"/>
                  <a:pt x="70" y="469"/>
                  <a:pt x="72" y="468"/>
                </a:cubicBezTo>
                <a:cubicBezTo>
                  <a:pt x="72" y="472"/>
                  <a:pt x="74" y="469"/>
                  <a:pt x="74" y="468"/>
                </a:cubicBezTo>
                <a:cubicBezTo>
                  <a:pt x="75" y="472"/>
                  <a:pt x="73" y="472"/>
                  <a:pt x="75" y="475"/>
                </a:cubicBezTo>
                <a:cubicBezTo>
                  <a:pt x="73" y="475"/>
                  <a:pt x="73" y="477"/>
                  <a:pt x="72" y="477"/>
                </a:cubicBezTo>
                <a:cubicBezTo>
                  <a:pt x="69" y="476"/>
                  <a:pt x="74" y="474"/>
                  <a:pt x="70" y="474"/>
                </a:cubicBezTo>
                <a:cubicBezTo>
                  <a:pt x="67" y="480"/>
                  <a:pt x="68" y="488"/>
                  <a:pt x="71" y="494"/>
                </a:cubicBezTo>
                <a:cubicBezTo>
                  <a:pt x="71" y="495"/>
                  <a:pt x="68" y="494"/>
                  <a:pt x="68" y="495"/>
                </a:cubicBezTo>
                <a:cubicBezTo>
                  <a:pt x="70" y="497"/>
                  <a:pt x="68" y="501"/>
                  <a:pt x="72" y="502"/>
                </a:cubicBezTo>
                <a:cubicBezTo>
                  <a:pt x="71" y="498"/>
                  <a:pt x="71" y="500"/>
                  <a:pt x="73" y="499"/>
                </a:cubicBezTo>
                <a:cubicBezTo>
                  <a:pt x="72" y="499"/>
                  <a:pt x="72" y="498"/>
                  <a:pt x="72" y="497"/>
                </a:cubicBezTo>
                <a:cubicBezTo>
                  <a:pt x="75" y="498"/>
                  <a:pt x="76" y="495"/>
                  <a:pt x="79" y="497"/>
                </a:cubicBezTo>
                <a:cubicBezTo>
                  <a:pt x="80" y="496"/>
                  <a:pt x="79" y="493"/>
                  <a:pt x="82" y="494"/>
                </a:cubicBezTo>
                <a:cubicBezTo>
                  <a:pt x="86" y="500"/>
                  <a:pt x="72" y="499"/>
                  <a:pt x="78" y="503"/>
                </a:cubicBezTo>
                <a:cubicBezTo>
                  <a:pt x="80" y="502"/>
                  <a:pt x="78" y="500"/>
                  <a:pt x="81" y="499"/>
                </a:cubicBezTo>
                <a:cubicBezTo>
                  <a:pt x="81" y="502"/>
                  <a:pt x="81" y="505"/>
                  <a:pt x="81" y="508"/>
                </a:cubicBezTo>
                <a:cubicBezTo>
                  <a:pt x="79" y="508"/>
                  <a:pt x="78" y="509"/>
                  <a:pt x="78" y="510"/>
                </a:cubicBezTo>
                <a:cubicBezTo>
                  <a:pt x="79" y="510"/>
                  <a:pt x="81" y="509"/>
                  <a:pt x="81" y="510"/>
                </a:cubicBezTo>
                <a:cubicBezTo>
                  <a:pt x="80" y="512"/>
                  <a:pt x="80" y="512"/>
                  <a:pt x="78" y="512"/>
                </a:cubicBezTo>
                <a:cubicBezTo>
                  <a:pt x="78" y="514"/>
                  <a:pt x="78" y="514"/>
                  <a:pt x="79" y="515"/>
                </a:cubicBezTo>
                <a:cubicBezTo>
                  <a:pt x="79" y="514"/>
                  <a:pt x="80" y="514"/>
                  <a:pt x="81" y="514"/>
                </a:cubicBezTo>
                <a:cubicBezTo>
                  <a:pt x="82" y="524"/>
                  <a:pt x="85" y="532"/>
                  <a:pt x="83" y="543"/>
                </a:cubicBezTo>
                <a:cubicBezTo>
                  <a:pt x="85" y="544"/>
                  <a:pt x="87" y="541"/>
                  <a:pt x="88" y="543"/>
                </a:cubicBezTo>
                <a:cubicBezTo>
                  <a:pt x="88" y="544"/>
                  <a:pt x="86" y="544"/>
                  <a:pt x="85" y="544"/>
                </a:cubicBezTo>
                <a:cubicBezTo>
                  <a:pt x="84" y="557"/>
                  <a:pt x="87" y="563"/>
                  <a:pt x="89" y="576"/>
                </a:cubicBezTo>
                <a:cubicBezTo>
                  <a:pt x="88" y="577"/>
                  <a:pt x="87" y="577"/>
                  <a:pt x="86" y="578"/>
                </a:cubicBezTo>
                <a:cubicBezTo>
                  <a:pt x="91" y="580"/>
                  <a:pt x="88" y="582"/>
                  <a:pt x="89" y="585"/>
                </a:cubicBezTo>
                <a:cubicBezTo>
                  <a:pt x="92" y="585"/>
                  <a:pt x="93" y="584"/>
                  <a:pt x="95" y="584"/>
                </a:cubicBezTo>
                <a:cubicBezTo>
                  <a:pt x="95" y="584"/>
                  <a:pt x="96" y="584"/>
                  <a:pt x="96" y="585"/>
                </a:cubicBezTo>
                <a:cubicBezTo>
                  <a:pt x="93" y="586"/>
                  <a:pt x="91" y="587"/>
                  <a:pt x="89" y="588"/>
                </a:cubicBezTo>
                <a:cubicBezTo>
                  <a:pt x="93" y="589"/>
                  <a:pt x="90" y="592"/>
                  <a:pt x="93" y="594"/>
                </a:cubicBezTo>
                <a:cubicBezTo>
                  <a:pt x="94" y="594"/>
                  <a:pt x="98" y="593"/>
                  <a:pt x="94" y="595"/>
                </a:cubicBezTo>
                <a:cubicBezTo>
                  <a:pt x="97" y="596"/>
                  <a:pt x="99" y="595"/>
                  <a:pt x="102" y="596"/>
                </a:cubicBezTo>
                <a:cubicBezTo>
                  <a:pt x="101" y="594"/>
                  <a:pt x="104" y="595"/>
                  <a:pt x="104" y="594"/>
                </a:cubicBezTo>
                <a:cubicBezTo>
                  <a:pt x="103" y="593"/>
                  <a:pt x="103" y="593"/>
                  <a:pt x="103" y="591"/>
                </a:cubicBezTo>
                <a:cubicBezTo>
                  <a:pt x="104" y="591"/>
                  <a:pt x="104" y="591"/>
                  <a:pt x="104" y="591"/>
                </a:cubicBezTo>
                <a:cubicBezTo>
                  <a:pt x="108" y="592"/>
                  <a:pt x="109" y="592"/>
                  <a:pt x="111" y="590"/>
                </a:cubicBezTo>
                <a:cubicBezTo>
                  <a:pt x="111" y="592"/>
                  <a:pt x="113" y="592"/>
                  <a:pt x="114" y="593"/>
                </a:cubicBezTo>
                <a:cubicBezTo>
                  <a:pt x="114" y="592"/>
                  <a:pt x="114" y="590"/>
                  <a:pt x="115" y="590"/>
                </a:cubicBezTo>
                <a:cubicBezTo>
                  <a:pt x="117" y="591"/>
                  <a:pt x="117" y="593"/>
                  <a:pt x="119" y="594"/>
                </a:cubicBezTo>
                <a:cubicBezTo>
                  <a:pt x="117" y="594"/>
                  <a:pt x="116" y="593"/>
                  <a:pt x="116" y="595"/>
                </a:cubicBezTo>
                <a:cubicBezTo>
                  <a:pt x="118" y="595"/>
                  <a:pt x="121" y="595"/>
                  <a:pt x="119" y="598"/>
                </a:cubicBezTo>
                <a:cubicBezTo>
                  <a:pt x="118" y="598"/>
                  <a:pt x="119" y="596"/>
                  <a:pt x="117" y="596"/>
                </a:cubicBezTo>
                <a:cubicBezTo>
                  <a:pt x="116" y="599"/>
                  <a:pt x="122" y="599"/>
                  <a:pt x="123" y="600"/>
                </a:cubicBezTo>
                <a:cubicBezTo>
                  <a:pt x="124" y="602"/>
                  <a:pt x="120" y="601"/>
                  <a:pt x="120" y="602"/>
                </a:cubicBezTo>
                <a:cubicBezTo>
                  <a:pt x="121" y="604"/>
                  <a:pt x="123" y="605"/>
                  <a:pt x="124" y="606"/>
                </a:cubicBezTo>
                <a:cubicBezTo>
                  <a:pt x="123" y="606"/>
                  <a:pt x="120" y="606"/>
                  <a:pt x="121" y="609"/>
                </a:cubicBezTo>
                <a:cubicBezTo>
                  <a:pt x="123" y="607"/>
                  <a:pt x="127" y="606"/>
                  <a:pt x="130" y="608"/>
                </a:cubicBezTo>
                <a:cubicBezTo>
                  <a:pt x="126" y="604"/>
                  <a:pt x="123" y="602"/>
                  <a:pt x="131" y="603"/>
                </a:cubicBezTo>
                <a:cubicBezTo>
                  <a:pt x="133" y="602"/>
                  <a:pt x="129" y="601"/>
                  <a:pt x="132" y="600"/>
                </a:cubicBezTo>
                <a:cubicBezTo>
                  <a:pt x="134" y="602"/>
                  <a:pt x="134" y="604"/>
                  <a:pt x="133" y="607"/>
                </a:cubicBezTo>
                <a:cubicBezTo>
                  <a:pt x="137" y="608"/>
                  <a:pt x="133" y="611"/>
                  <a:pt x="136" y="612"/>
                </a:cubicBezTo>
                <a:cubicBezTo>
                  <a:pt x="138" y="610"/>
                  <a:pt x="135" y="605"/>
                  <a:pt x="140" y="607"/>
                </a:cubicBezTo>
                <a:cubicBezTo>
                  <a:pt x="139" y="605"/>
                  <a:pt x="138" y="603"/>
                  <a:pt x="138" y="602"/>
                </a:cubicBezTo>
                <a:cubicBezTo>
                  <a:pt x="139" y="601"/>
                  <a:pt x="143" y="600"/>
                  <a:pt x="141" y="600"/>
                </a:cubicBezTo>
                <a:cubicBezTo>
                  <a:pt x="139" y="600"/>
                  <a:pt x="139" y="602"/>
                  <a:pt x="136" y="601"/>
                </a:cubicBezTo>
                <a:cubicBezTo>
                  <a:pt x="136" y="600"/>
                  <a:pt x="136" y="600"/>
                  <a:pt x="136" y="599"/>
                </a:cubicBezTo>
                <a:cubicBezTo>
                  <a:pt x="137" y="600"/>
                  <a:pt x="139" y="600"/>
                  <a:pt x="141" y="599"/>
                </a:cubicBezTo>
                <a:cubicBezTo>
                  <a:pt x="141" y="595"/>
                  <a:pt x="141" y="589"/>
                  <a:pt x="141" y="586"/>
                </a:cubicBezTo>
                <a:cubicBezTo>
                  <a:pt x="141" y="587"/>
                  <a:pt x="141" y="587"/>
                  <a:pt x="141" y="587"/>
                </a:cubicBezTo>
                <a:cubicBezTo>
                  <a:pt x="139" y="585"/>
                  <a:pt x="137" y="587"/>
                  <a:pt x="135" y="586"/>
                </a:cubicBezTo>
                <a:cubicBezTo>
                  <a:pt x="135" y="586"/>
                  <a:pt x="135" y="585"/>
                  <a:pt x="135" y="585"/>
                </a:cubicBezTo>
                <a:cubicBezTo>
                  <a:pt x="140" y="586"/>
                  <a:pt x="143" y="582"/>
                  <a:pt x="147" y="585"/>
                </a:cubicBezTo>
                <a:cubicBezTo>
                  <a:pt x="147" y="583"/>
                  <a:pt x="144" y="584"/>
                  <a:pt x="145" y="582"/>
                </a:cubicBezTo>
                <a:cubicBezTo>
                  <a:pt x="146" y="583"/>
                  <a:pt x="149" y="582"/>
                  <a:pt x="150" y="584"/>
                </a:cubicBezTo>
                <a:cubicBezTo>
                  <a:pt x="145" y="586"/>
                  <a:pt x="148" y="593"/>
                  <a:pt x="150" y="596"/>
                </a:cubicBezTo>
                <a:cubicBezTo>
                  <a:pt x="150" y="594"/>
                  <a:pt x="149" y="593"/>
                  <a:pt x="150" y="592"/>
                </a:cubicBezTo>
                <a:cubicBezTo>
                  <a:pt x="152" y="593"/>
                  <a:pt x="153" y="592"/>
                  <a:pt x="154" y="591"/>
                </a:cubicBezTo>
                <a:cubicBezTo>
                  <a:pt x="153" y="586"/>
                  <a:pt x="151" y="584"/>
                  <a:pt x="155" y="580"/>
                </a:cubicBezTo>
                <a:cubicBezTo>
                  <a:pt x="154" y="580"/>
                  <a:pt x="153" y="580"/>
                  <a:pt x="153" y="579"/>
                </a:cubicBezTo>
                <a:cubicBezTo>
                  <a:pt x="154" y="579"/>
                  <a:pt x="153" y="576"/>
                  <a:pt x="154" y="576"/>
                </a:cubicBezTo>
                <a:cubicBezTo>
                  <a:pt x="155" y="578"/>
                  <a:pt x="160" y="575"/>
                  <a:pt x="160" y="578"/>
                </a:cubicBezTo>
                <a:cubicBezTo>
                  <a:pt x="160" y="580"/>
                  <a:pt x="159" y="580"/>
                  <a:pt x="158" y="579"/>
                </a:cubicBezTo>
                <a:cubicBezTo>
                  <a:pt x="157" y="582"/>
                  <a:pt x="160" y="582"/>
                  <a:pt x="157" y="584"/>
                </a:cubicBezTo>
                <a:cubicBezTo>
                  <a:pt x="158" y="584"/>
                  <a:pt x="159" y="583"/>
                  <a:pt x="160" y="584"/>
                </a:cubicBezTo>
                <a:cubicBezTo>
                  <a:pt x="158" y="585"/>
                  <a:pt x="154" y="586"/>
                  <a:pt x="157" y="587"/>
                </a:cubicBezTo>
                <a:cubicBezTo>
                  <a:pt x="160" y="585"/>
                  <a:pt x="156" y="590"/>
                  <a:pt x="160" y="589"/>
                </a:cubicBezTo>
                <a:cubicBezTo>
                  <a:pt x="161" y="591"/>
                  <a:pt x="159" y="591"/>
                  <a:pt x="160" y="593"/>
                </a:cubicBezTo>
                <a:cubicBezTo>
                  <a:pt x="160" y="593"/>
                  <a:pt x="159" y="592"/>
                  <a:pt x="159" y="592"/>
                </a:cubicBezTo>
                <a:cubicBezTo>
                  <a:pt x="159" y="594"/>
                  <a:pt x="162" y="600"/>
                  <a:pt x="158" y="597"/>
                </a:cubicBezTo>
                <a:cubicBezTo>
                  <a:pt x="160" y="602"/>
                  <a:pt x="156" y="608"/>
                  <a:pt x="161" y="611"/>
                </a:cubicBezTo>
                <a:cubicBezTo>
                  <a:pt x="161" y="614"/>
                  <a:pt x="161" y="612"/>
                  <a:pt x="159" y="614"/>
                </a:cubicBezTo>
                <a:cubicBezTo>
                  <a:pt x="164" y="614"/>
                  <a:pt x="158" y="620"/>
                  <a:pt x="163" y="621"/>
                </a:cubicBezTo>
                <a:cubicBezTo>
                  <a:pt x="161" y="622"/>
                  <a:pt x="160" y="624"/>
                  <a:pt x="159" y="624"/>
                </a:cubicBezTo>
                <a:cubicBezTo>
                  <a:pt x="158" y="623"/>
                  <a:pt x="158" y="622"/>
                  <a:pt x="157" y="621"/>
                </a:cubicBezTo>
                <a:cubicBezTo>
                  <a:pt x="155" y="622"/>
                  <a:pt x="158" y="623"/>
                  <a:pt x="156" y="624"/>
                </a:cubicBezTo>
                <a:cubicBezTo>
                  <a:pt x="153" y="623"/>
                  <a:pt x="156" y="622"/>
                  <a:pt x="154" y="622"/>
                </a:cubicBezTo>
                <a:cubicBezTo>
                  <a:pt x="151" y="623"/>
                  <a:pt x="152" y="629"/>
                  <a:pt x="157" y="628"/>
                </a:cubicBezTo>
                <a:cubicBezTo>
                  <a:pt x="157" y="627"/>
                  <a:pt x="157" y="626"/>
                  <a:pt x="159" y="626"/>
                </a:cubicBezTo>
                <a:cubicBezTo>
                  <a:pt x="159" y="627"/>
                  <a:pt x="160" y="627"/>
                  <a:pt x="161" y="628"/>
                </a:cubicBezTo>
                <a:cubicBezTo>
                  <a:pt x="162" y="626"/>
                  <a:pt x="159" y="625"/>
                  <a:pt x="161" y="624"/>
                </a:cubicBezTo>
                <a:cubicBezTo>
                  <a:pt x="163" y="626"/>
                  <a:pt x="162" y="628"/>
                  <a:pt x="165" y="629"/>
                </a:cubicBezTo>
                <a:cubicBezTo>
                  <a:pt x="164" y="629"/>
                  <a:pt x="163" y="629"/>
                  <a:pt x="162" y="629"/>
                </a:cubicBezTo>
                <a:cubicBezTo>
                  <a:pt x="164" y="644"/>
                  <a:pt x="166" y="658"/>
                  <a:pt x="166" y="668"/>
                </a:cubicBezTo>
                <a:cubicBezTo>
                  <a:pt x="168" y="668"/>
                  <a:pt x="170" y="667"/>
                  <a:pt x="170" y="670"/>
                </a:cubicBezTo>
                <a:cubicBezTo>
                  <a:pt x="167" y="670"/>
                  <a:pt x="168" y="669"/>
                  <a:pt x="166" y="669"/>
                </a:cubicBezTo>
                <a:cubicBezTo>
                  <a:pt x="165" y="671"/>
                  <a:pt x="170" y="671"/>
                  <a:pt x="167" y="673"/>
                </a:cubicBezTo>
                <a:cubicBezTo>
                  <a:pt x="169" y="673"/>
                  <a:pt x="171" y="673"/>
                  <a:pt x="172" y="674"/>
                </a:cubicBezTo>
                <a:cubicBezTo>
                  <a:pt x="168" y="674"/>
                  <a:pt x="169" y="675"/>
                  <a:pt x="166" y="674"/>
                </a:cubicBezTo>
                <a:cubicBezTo>
                  <a:pt x="167" y="678"/>
                  <a:pt x="168" y="686"/>
                  <a:pt x="169" y="691"/>
                </a:cubicBezTo>
                <a:cubicBezTo>
                  <a:pt x="171" y="692"/>
                  <a:pt x="173" y="691"/>
                  <a:pt x="174" y="692"/>
                </a:cubicBezTo>
                <a:cubicBezTo>
                  <a:pt x="171" y="692"/>
                  <a:pt x="175" y="695"/>
                  <a:pt x="172" y="696"/>
                </a:cubicBezTo>
                <a:cubicBezTo>
                  <a:pt x="171" y="695"/>
                  <a:pt x="172" y="692"/>
                  <a:pt x="170" y="692"/>
                </a:cubicBezTo>
                <a:cubicBezTo>
                  <a:pt x="169" y="694"/>
                  <a:pt x="167" y="702"/>
                  <a:pt x="171" y="701"/>
                </a:cubicBezTo>
                <a:cubicBezTo>
                  <a:pt x="169" y="701"/>
                  <a:pt x="170" y="698"/>
                  <a:pt x="170" y="697"/>
                </a:cubicBezTo>
                <a:cubicBezTo>
                  <a:pt x="171" y="698"/>
                  <a:pt x="173" y="695"/>
                  <a:pt x="174" y="697"/>
                </a:cubicBezTo>
                <a:cubicBezTo>
                  <a:pt x="173" y="698"/>
                  <a:pt x="170" y="699"/>
                  <a:pt x="172" y="701"/>
                </a:cubicBezTo>
                <a:cubicBezTo>
                  <a:pt x="174" y="701"/>
                  <a:pt x="174" y="700"/>
                  <a:pt x="175" y="699"/>
                </a:cubicBezTo>
                <a:cubicBezTo>
                  <a:pt x="176" y="701"/>
                  <a:pt x="175" y="703"/>
                  <a:pt x="173" y="705"/>
                </a:cubicBezTo>
                <a:cubicBezTo>
                  <a:pt x="172" y="704"/>
                  <a:pt x="173" y="702"/>
                  <a:pt x="172" y="702"/>
                </a:cubicBezTo>
                <a:cubicBezTo>
                  <a:pt x="171" y="703"/>
                  <a:pt x="169" y="707"/>
                  <a:pt x="172" y="707"/>
                </a:cubicBezTo>
                <a:cubicBezTo>
                  <a:pt x="173" y="706"/>
                  <a:pt x="173" y="706"/>
                  <a:pt x="174" y="706"/>
                </a:cubicBezTo>
                <a:cubicBezTo>
                  <a:pt x="177" y="707"/>
                  <a:pt x="174" y="711"/>
                  <a:pt x="177" y="711"/>
                </a:cubicBezTo>
                <a:cubicBezTo>
                  <a:pt x="179" y="711"/>
                  <a:pt x="176" y="709"/>
                  <a:pt x="177" y="708"/>
                </a:cubicBezTo>
                <a:cubicBezTo>
                  <a:pt x="179" y="708"/>
                  <a:pt x="179" y="709"/>
                  <a:pt x="180" y="708"/>
                </a:cubicBezTo>
                <a:cubicBezTo>
                  <a:pt x="181" y="705"/>
                  <a:pt x="178" y="707"/>
                  <a:pt x="177" y="706"/>
                </a:cubicBezTo>
                <a:cubicBezTo>
                  <a:pt x="178" y="706"/>
                  <a:pt x="177" y="705"/>
                  <a:pt x="177" y="704"/>
                </a:cubicBezTo>
                <a:cubicBezTo>
                  <a:pt x="179" y="696"/>
                  <a:pt x="176" y="689"/>
                  <a:pt x="175" y="682"/>
                </a:cubicBezTo>
                <a:cubicBezTo>
                  <a:pt x="175" y="682"/>
                  <a:pt x="174" y="683"/>
                  <a:pt x="174" y="682"/>
                </a:cubicBezTo>
                <a:cubicBezTo>
                  <a:pt x="175" y="682"/>
                  <a:pt x="175" y="681"/>
                  <a:pt x="175" y="681"/>
                </a:cubicBezTo>
                <a:cubicBezTo>
                  <a:pt x="176" y="681"/>
                  <a:pt x="176" y="681"/>
                  <a:pt x="178" y="681"/>
                </a:cubicBezTo>
                <a:cubicBezTo>
                  <a:pt x="177" y="678"/>
                  <a:pt x="174" y="673"/>
                  <a:pt x="176" y="671"/>
                </a:cubicBezTo>
                <a:cubicBezTo>
                  <a:pt x="176" y="672"/>
                  <a:pt x="174" y="672"/>
                  <a:pt x="173" y="671"/>
                </a:cubicBezTo>
                <a:cubicBezTo>
                  <a:pt x="174" y="667"/>
                  <a:pt x="176" y="667"/>
                  <a:pt x="180" y="665"/>
                </a:cubicBezTo>
                <a:cubicBezTo>
                  <a:pt x="179" y="663"/>
                  <a:pt x="178" y="667"/>
                  <a:pt x="177" y="665"/>
                </a:cubicBezTo>
                <a:cubicBezTo>
                  <a:pt x="179" y="665"/>
                  <a:pt x="178" y="662"/>
                  <a:pt x="180" y="661"/>
                </a:cubicBezTo>
                <a:cubicBezTo>
                  <a:pt x="176" y="659"/>
                  <a:pt x="180" y="658"/>
                  <a:pt x="182" y="657"/>
                </a:cubicBezTo>
                <a:cubicBezTo>
                  <a:pt x="179" y="656"/>
                  <a:pt x="178" y="658"/>
                  <a:pt x="178" y="656"/>
                </a:cubicBezTo>
                <a:cubicBezTo>
                  <a:pt x="178" y="655"/>
                  <a:pt x="180" y="655"/>
                  <a:pt x="182" y="655"/>
                </a:cubicBezTo>
                <a:cubicBezTo>
                  <a:pt x="181" y="653"/>
                  <a:pt x="180" y="652"/>
                  <a:pt x="179" y="650"/>
                </a:cubicBezTo>
                <a:cubicBezTo>
                  <a:pt x="178" y="652"/>
                  <a:pt x="177" y="654"/>
                  <a:pt x="177" y="655"/>
                </a:cubicBezTo>
                <a:cubicBezTo>
                  <a:pt x="174" y="651"/>
                  <a:pt x="180" y="647"/>
                  <a:pt x="183" y="646"/>
                </a:cubicBezTo>
                <a:cubicBezTo>
                  <a:pt x="182" y="644"/>
                  <a:pt x="181" y="645"/>
                  <a:pt x="180" y="644"/>
                </a:cubicBezTo>
                <a:cubicBezTo>
                  <a:pt x="182" y="641"/>
                  <a:pt x="181" y="643"/>
                  <a:pt x="181" y="640"/>
                </a:cubicBezTo>
                <a:cubicBezTo>
                  <a:pt x="178" y="640"/>
                  <a:pt x="179" y="642"/>
                  <a:pt x="177" y="642"/>
                </a:cubicBezTo>
                <a:cubicBezTo>
                  <a:pt x="178" y="639"/>
                  <a:pt x="175" y="639"/>
                  <a:pt x="174" y="638"/>
                </a:cubicBezTo>
                <a:cubicBezTo>
                  <a:pt x="176" y="634"/>
                  <a:pt x="173" y="628"/>
                  <a:pt x="178" y="626"/>
                </a:cubicBezTo>
                <a:cubicBezTo>
                  <a:pt x="177" y="628"/>
                  <a:pt x="178" y="628"/>
                  <a:pt x="179" y="629"/>
                </a:cubicBezTo>
                <a:cubicBezTo>
                  <a:pt x="175" y="631"/>
                  <a:pt x="178" y="633"/>
                  <a:pt x="178" y="636"/>
                </a:cubicBezTo>
                <a:cubicBezTo>
                  <a:pt x="181" y="636"/>
                  <a:pt x="179" y="633"/>
                  <a:pt x="181" y="632"/>
                </a:cubicBezTo>
                <a:cubicBezTo>
                  <a:pt x="180" y="632"/>
                  <a:pt x="179" y="632"/>
                  <a:pt x="179" y="631"/>
                </a:cubicBezTo>
                <a:cubicBezTo>
                  <a:pt x="181" y="628"/>
                  <a:pt x="186" y="629"/>
                  <a:pt x="191" y="629"/>
                </a:cubicBezTo>
                <a:cubicBezTo>
                  <a:pt x="187" y="627"/>
                  <a:pt x="193" y="626"/>
                  <a:pt x="189" y="624"/>
                </a:cubicBezTo>
                <a:cubicBezTo>
                  <a:pt x="189" y="626"/>
                  <a:pt x="189" y="628"/>
                  <a:pt x="186" y="628"/>
                </a:cubicBezTo>
                <a:cubicBezTo>
                  <a:pt x="188" y="624"/>
                  <a:pt x="183" y="620"/>
                  <a:pt x="189" y="616"/>
                </a:cubicBezTo>
                <a:cubicBezTo>
                  <a:pt x="181" y="609"/>
                  <a:pt x="190" y="600"/>
                  <a:pt x="185" y="595"/>
                </a:cubicBezTo>
                <a:cubicBezTo>
                  <a:pt x="185" y="589"/>
                  <a:pt x="192" y="588"/>
                  <a:pt x="197" y="591"/>
                </a:cubicBezTo>
                <a:cubicBezTo>
                  <a:pt x="196" y="594"/>
                  <a:pt x="199" y="593"/>
                  <a:pt x="197" y="596"/>
                </a:cubicBezTo>
                <a:cubicBezTo>
                  <a:pt x="195" y="595"/>
                  <a:pt x="196" y="598"/>
                  <a:pt x="194" y="598"/>
                </a:cubicBezTo>
                <a:cubicBezTo>
                  <a:pt x="195" y="597"/>
                  <a:pt x="190" y="596"/>
                  <a:pt x="190" y="597"/>
                </a:cubicBezTo>
                <a:cubicBezTo>
                  <a:pt x="191" y="598"/>
                  <a:pt x="191" y="600"/>
                  <a:pt x="193" y="600"/>
                </a:cubicBezTo>
                <a:cubicBezTo>
                  <a:pt x="195" y="598"/>
                  <a:pt x="197" y="600"/>
                  <a:pt x="198" y="598"/>
                </a:cubicBezTo>
                <a:cubicBezTo>
                  <a:pt x="200" y="600"/>
                  <a:pt x="198" y="604"/>
                  <a:pt x="202" y="604"/>
                </a:cubicBezTo>
                <a:cubicBezTo>
                  <a:pt x="202" y="597"/>
                  <a:pt x="198" y="596"/>
                  <a:pt x="203" y="587"/>
                </a:cubicBezTo>
                <a:cubicBezTo>
                  <a:pt x="203" y="589"/>
                  <a:pt x="204" y="590"/>
                  <a:pt x="204" y="591"/>
                </a:cubicBezTo>
                <a:cubicBezTo>
                  <a:pt x="204" y="591"/>
                  <a:pt x="203" y="591"/>
                  <a:pt x="203" y="592"/>
                </a:cubicBezTo>
                <a:cubicBezTo>
                  <a:pt x="207" y="593"/>
                  <a:pt x="205" y="589"/>
                  <a:pt x="208" y="589"/>
                </a:cubicBezTo>
                <a:cubicBezTo>
                  <a:pt x="209" y="589"/>
                  <a:pt x="210" y="590"/>
                  <a:pt x="209" y="591"/>
                </a:cubicBezTo>
                <a:cubicBezTo>
                  <a:pt x="207" y="594"/>
                  <a:pt x="207" y="599"/>
                  <a:pt x="211" y="603"/>
                </a:cubicBezTo>
                <a:cubicBezTo>
                  <a:pt x="205" y="606"/>
                  <a:pt x="214" y="612"/>
                  <a:pt x="210" y="615"/>
                </a:cubicBezTo>
                <a:cubicBezTo>
                  <a:pt x="211" y="616"/>
                  <a:pt x="214" y="616"/>
                  <a:pt x="215" y="617"/>
                </a:cubicBezTo>
                <a:cubicBezTo>
                  <a:pt x="216" y="615"/>
                  <a:pt x="216" y="613"/>
                  <a:pt x="220" y="611"/>
                </a:cubicBezTo>
                <a:cubicBezTo>
                  <a:pt x="220" y="609"/>
                  <a:pt x="217" y="610"/>
                  <a:pt x="218" y="608"/>
                </a:cubicBezTo>
                <a:cubicBezTo>
                  <a:pt x="219" y="608"/>
                  <a:pt x="220" y="608"/>
                  <a:pt x="221" y="607"/>
                </a:cubicBezTo>
                <a:cubicBezTo>
                  <a:pt x="220" y="604"/>
                  <a:pt x="220" y="600"/>
                  <a:pt x="221" y="596"/>
                </a:cubicBezTo>
                <a:cubicBezTo>
                  <a:pt x="220" y="596"/>
                  <a:pt x="218" y="595"/>
                  <a:pt x="217" y="595"/>
                </a:cubicBezTo>
                <a:cubicBezTo>
                  <a:pt x="218" y="594"/>
                  <a:pt x="219" y="594"/>
                  <a:pt x="220" y="595"/>
                </a:cubicBezTo>
                <a:cubicBezTo>
                  <a:pt x="221" y="591"/>
                  <a:pt x="216" y="592"/>
                  <a:pt x="216" y="591"/>
                </a:cubicBezTo>
                <a:cubicBezTo>
                  <a:pt x="216" y="590"/>
                  <a:pt x="220" y="591"/>
                  <a:pt x="220" y="589"/>
                </a:cubicBezTo>
                <a:cubicBezTo>
                  <a:pt x="216" y="589"/>
                  <a:pt x="213" y="587"/>
                  <a:pt x="211" y="584"/>
                </a:cubicBezTo>
                <a:cubicBezTo>
                  <a:pt x="212" y="584"/>
                  <a:pt x="212" y="583"/>
                  <a:pt x="214" y="584"/>
                </a:cubicBezTo>
                <a:cubicBezTo>
                  <a:pt x="211" y="586"/>
                  <a:pt x="217" y="586"/>
                  <a:pt x="220" y="586"/>
                </a:cubicBezTo>
                <a:cubicBezTo>
                  <a:pt x="219" y="584"/>
                  <a:pt x="219" y="585"/>
                  <a:pt x="220" y="583"/>
                </a:cubicBezTo>
                <a:cubicBezTo>
                  <a:pt x="218" y="582"/>
                  <a:pt x="217" y="585"/>
                  <a:pt x="216" y="583"/>
                </a:cubicBezTo>
                <a:cubicBezTo>
                  <a:pt x="217" y="582"/>
                  <a:pt x="222" y="581"/>
                  <a:pt x="219" y="579"/>
                </a:cubicBezTo>
                <a:cubicBezTo>
                  <a:pt x="219" y="580"/>
                  <a:pt x="218" y="581"/>
                  <a:pt x="217" y="580"/>
                </a:cubicBezTo>
                <a:cubicBezTo>
                  <a:pt x="218" y="578"/>
                  <a:pt x="219" y="576"/>
                  <a:pt x="220" y="574"/>
                </a:cubicBezTo>
                <a:cubicBezTo>
                  <a:pt x="218" y="574"/>
                  <a:pt x="218" y="569"/>
                  <a:pt x="219" y="568"/>
                </a:cubicBezTo>
                <a:cubicBezTo>
                  <a:pt x="215" y="568"/>
                  <a:pt x="214" y="565"/>
                  <a:pt x="210" y="566"/>
                </a:cubicBezTo>
                <a:cubicBezTo>
                  <a:pt x="211" y="564"/>
                  <a:pt x="210" y="560"/>
                  <a:pt x="208" y="562"/>
                </a:cubicBezTo>
                <a:cubicBezTo>
                  <a:pt x="208" y="563"/>
                  <a:pt x="206" y="569"/>
                  <a:pt x="212" y="567"/>
                </a:cubicBezTo>
                <a:cubicBezTo>
                  <a:pt x="213" y="569"/>
                  <a:pt x="213" y="571"/>
                  <a:pt x="211" y="572"/>
                </a:cubicBezTo>
                <a:cubicBezTo>
                  <a:pt x="211" y="571"/>
                  <a:pt x="208" y="569"/>
                  <a:pt x="208" y="571"/>
                </a:cubicBezTo>
                <a:cubicBezTo>
                  <a:pt x="209" y="572"/>
                  <a:pt x="212" y="572"/>
                  <a:pt x="211" y="574"/>
                </a:cubicBezTo>
                <a:cubicBezTo>
                  <a:pt x="210" y="576"/>
                  <a:pt x="209" y="574"/>
                  <a:pt x="207" y="575"/>
                </a:cubicBezTo>
                <a:cubicBezTo>
                  <a:pt x="210" y="580"/>
                  <a:pt x="208" y="584"/>
                  <a:pt x="208" y="588"/>
                </a:cubicBezTo>
                <a:cubicBezTo>
                  <a:pt x="206" y="585"/>
                  <a:pt x="202" y="584"/>
                  <a:pt x="200" y="582"/>
                </a:cubicBezTo>
                <a:cubicBezTo>
                  <a:pt x="202" y="583"/>
                  <a:pt x="204" y="581"/>
                  <a:pt x="202" y="581"/>
                </a:cubicBezTo>
                <a:cubicBezTo>
                  <a:pt x="200" y="583"/>
                  <a:pt x="202" y="580"/>
                  <a:pt x="202" y="579"/>
                </a:cubicBezTo>
                <a:cubicBezTo>
                  <a:pt x="199" y="578"/>
                  <a:pt x="199" y="582"/>
                  <a:pt x="198" y="580"/>
                </a:cubicBezTo>
                <a:cubicBezTo>
                  <a:pt x="200" y="577"/>
                  <a:pt x="203" y="577"/>
                  <a:pt x="203" y="577"/>
                </a:cubicBezTo>
                <a:cubicBezTo>
                  <a:pt x="204" y="576"/>
                  <a:pt x="201" y="575"/>
                  <a:pt x="203" y="574"/>
                </a:cubicBezTo>
                <a:cubicBezTo>
                  <a:pt x="201" y="572"/>
                  <a:pt x="199" y="572"/>
                  <a:pt x="201" y="569"/>
                </a:cubicBezTo>
                <a:cubicBezTo>
                  <a:pt x="198" y="569"/>
                  <a:pt x="198" y="570"/>
                  <a:pt x="196" y="570"/>
                </a:cubicBezTo>
                <a:cubicBezTo>
                  <a:pt x="197" y="567"/>
                  <a:pt x="192" y="569"/>
                  <a:pt x="192" y="567"/>
                </a:cubicBezTo>
                <a:cubicBezTo>
                  <a:pt x="196" y="567"/>
                  <a:pt x="199" y="569"/>
                  <a:pt x="203" y="567"/>
                </a:cubicBezTo>
                <a:cubicBezTo>
                  <a:pt x="202" y="566"/>
                  <a:pt x="200" y="566"/>
                  <a:pt x="199" y="565"/>
                </a:cubicBezTo>
                <a:cubicBezTo>
                  <a:pt x="201" y="565"/>
                  <a:pt x="201" y="561"/>
                  <a:pt x="200" y="560"/>
                </a:cubicBezTo>
                <a:cubicBezTo>
                  <a:pt x="199" y="561"/>
                  <a:pt x="199" y="559"/>
                  <a:pt x="197" y="560"/>
                </a:cubicBezTo>
                <a:cubicBezTo>
                  <a:pt x="197" y="555"/>
                  <a:pt x="191" y="556"/>
                  <a:pt x="191" y="551"/>
                </a:cubicBezTo>
                <a:cubicBezTo>
                  <a:pt x="192" y="551"/>
                  <a:pt x="193" y="551"/>
                  <a:pt x="194" y="551"/>
                </a:cubicBezTo>
                <a:cubicBezTo>
                  <a:pt x="192" y="546"/>
                  <a:pt x="192" y="540"/>
                  <a:pt x="189" y="540"/>
                </a:cubicBezTo>
                <a:cubicBezTo>
                  <a:pt x="190" y="539"/>
                  <a:pt x="190" y="538"/>
                  <a:pt x="190" y="538"/>
                </a:cubicBezTo>
                <a:cubicBezTo>
                  <a:pt x="191" y="538"/>
                  <a:pt x="191" y="538"/>
                  <a:pt x="192" y="538"/>
                </a:cubicBezTo>
                <a:cubicBezTo>
                  <a:pt x="193" y="534"/>
                  <a:pt x="189" y="532"/>
                  <a:pt x="192" y="529"/>
                </a:cubicBezTo>
                <a:cubicBezTo>
                  <a:pt x="191" y="529"/>
                  <a:pt x="190" y="529"/>
                  <a:pt x="190" y="528"/>
                </a:cubicBezTo>
                <a:cubicBezTo>
                  <a:pt x="192" y="527"/>
                  <a:pt x="189" y="524"/>
                  <a:pt x="192" y="523"/>
                </a:cubicBezTo>
                <a:cubicBezTo>
                  <a:pt x="189" y="521"/>
                  <a:pt x="190" y="519"/>
                  <a:pt x="190" y="515"/>
                </a:cubicBezTo>
                <a:cubicBezTo>
                  <a:pt x="188" y="514"/>
                  <a:pt x="186" y="517"/>
                  <a:pt x="185" y="515"/>
                </a:cubicBezTo>
                <a:cubicBezTo>
                  <a:pt x="186" y="513"/>
                  <a:pt x="188" y="512"/>
                  <a:pt x="189" y="509"/>
                </a:cubicBezTo>
                <a:cubicBezTo>
                  <a:pt x="187" y="510"/>
                  <a:pt x="186" y="506"/>
                  <a:pt x="185" y="508"/>
                </a:cubicBezTo>
                <a:cubicBezTo>
                  <a:pt x="187" y="510"/>
                  <a:pt x="183" y="510"/>
                  <a:pt x="183" y="508"/>
                </a:cubicBezTo>
                <a:cubicBezTo>
                  <a:pt x="185" y="515"/>
                  <a:pt x="181" y="519"/>
                  <a:pt x="186" y="524"/>
                </a:cubicBezTo>
                <a:cubicBezTo>
                  <a:pt x="185" y="524"/>
                  <a:pt x="185" y="523"/>
                  <a:pt x="184" y="523"/>
                </a:cubicBezTo>
                <a:cubicBezTo>
                  <a:pt x="185" y="526"/>
                  <a:pt x="185" y="530"/>
                  <a:pt x="183" y="531"/>
                </a:cubicBezTo>
                <a:cubicBezTo>
                  <a:pt x="185" y="532"/>
                  <a:pt x="184" y="536"/>
                  <a:pt x="185" y="538"/>
                </a:cubicBezTo>
                <a:cubicBezTo>
                  <a:pt x="181" y="539"/>
                  <a:pt x="186" y="544"/>
                  <a:pt x="186" y="546"/>
                </a:cubicBezTo>
                <a:cubicBezTo>
                  <a:pt x="185" y="546"/>
                  <a:pt x="185" y="545"/>
                  <a:pt x="184" y="545"/>
                </a:cubicBezTo>
                <a:cubicBezTo>
                  <a:pt x="183" y="548"/>
                  <a:pt x="180" y="550"/>
                  <a:pt x="184" y="552"/>
                </a:cubicBezTo>
                <a:cubicBezTo>
                  <a:pt x="182" y="552"/>
                  <a:pt x="181" y="555"/>
                  <a:pt x="180" y="553"/>
                </a:cubicBezTo>
                <a:cubicBezTo>
                  <a:pt x="180" y="553"/>
                  <a:pt x="180" y="552"/>
                  <a:pt x="179" y="552"/>
                </a:cubicBezTo>
                <a:cubicBezTo>
                  <a:pt x="180" y="554"/>
                  <a:pt x="184" y="559"/>
                  <a:pt x="179" y="560"/>
                </a:cubicBezTo>
                <a:cubicBezTo>
                  <a:pt x="180" y="556"/>
                  <a:pt x="179" y="553"/>
                  <a:pt x="177" y="551"/>
                </a:cubicBezTo>
                <a:cubicBezTo>
                  <a:pt x="178" y="551"/>
                  <a:pt x="180" y="551"/>
                  <a:pt x="181" y="551"/>
                </a:cubicBezTo>
                <a:cubicBezTo>
                  <a:pt x="180" y="546"/>
                  <a:pt x="179" y="546"/>
                  <a:pt x="182" y="543"/>
                </a:cubicBezTo>
                <a:cubicBezTo>
                  <a:pt x="179" y="544"/>
                  <a:pt x="179" y="544"/>
                  <a:pt x="177" y="543"/>
                </a:cubicBezTo>
                <a:cubicBezTo>
                  <a:pt x="175" y="546"/>
                  <a:pt x="175" y="548"/>
                  <a:pt x="174" y="551"/>
                </a:cubicBezTo>
                <a:cubicBezTo>
                  <a:pt x="174" y="550"/>
                  <a:pt x="172" y="550"/>
                  <a:pt x="172" y="550"/>
                </a:cubicBezTo>
                <a:cubicBezTo>
                  <a:pt x="174" y="546"/>
                  <a:pt x="171" y="545"/>
                  <a:pt x="174" y="541"/>
                </a:cubicBezTo>
                <a:cubicBezTo>
                  <a:pt x="170" y="542"/>
                  <a:pt x="173" y="536"/>
                  <a:pt x="170" y="536"/>
                </a:cubicBezTo>
                <a:cubicBezTo>
                  <a:pt x="169" y="539"/>
                  <a:pt x="167" y="535"/>
                  <a:pt x="166" y="536"/>
                </a:cubicBezTo>
                <a:cubicBezTo>
                  <a:pt x="160" y="539"/>
                  <a:pt x="169" y="552"/>
                  <a:pt x="163" y="553"/>
                </a:cubicBezTo>
                <a:cubicBezTo>
                  <a:pt x="161" y="547"/>
                  <a:pt x="166" y="544"/>
                  <a:pt x="160" y="540"/>
                </a:cubicBezTo>
                <a:cubicBezTo>
                  <a:pt x="159" y="541"/>
                  <a:pt x="157" y="541"/>
                  <a:pt x="156" y="543"/>
                </a:cubicBezTo>
                <a:cubicBezTo>
                  <a:pt x="157" y="544"/>
                  <a:pt x="159" y="542"/>
                  <a:pt x="160" y="543"/>
                </a:cubicBezTo>
                <a:cubicBezTo>
                  <a:pt x="159" y="548"/>
                  <a:pt x="156" y="550"/>
                  <a:pt x="160" y="554"/>
                </a:cubicBezTo>
                <a:cubicBezTo>
                  <a:pt x="152" y="555"/>
                  <a:pt x="162" y="558"/>
                  <a:pt x="156" y="562"/>
                </a:cubicBezTo>
                <a:cubicBezTo>
                  <a:pt x="161" y="565"/>
                  <a:pt x="155" y="567"/>
                  <a:pt x="160" y="569"/>
                </a:cubicBezTo>
                <a:cubicBezTo>
                  <a:pt x="159" y="571"/>
                  <a:pt x="157" y="572"/>
                  <a:pt x="157" y="573"/>
                </a:cubicBezTo>
                <a:cubicBezTo>
                  <a:pt x="158" y="573"/>
                  <a:pt x="159" y="573"/>
                  <a:pt x="160" y="574"/>
                </a:cubicBezTo>
                <a:cubicBezTo>
                  <a:pt x="158" y="574"/>
                  <a:pt x="159" y="576"/>
                  <a:pt x="158" y="576"/>
                </a:cubicBezTo>
                <a:cubicBezTo>
                  <a:pt x="156" y="575"/>
                  <a:pt x="155" y="576"/>
                  <a:pt x="152" y="575"/>
                </a:cubicBezTo>
                <a:cubicBezTo>
                  <a:pt x="150" y="577"/>
                  <a:pt x="154" y="578"/>
                  <a:pt x="151" y="580"/>
                </a:cubicBezTo>
                <a:cubicBezTo>
                  <a:pt x="149" y="579"/>
                  <a:pt x="147" y="578"/>
                  <a:pt x="148" y="575"/>
                </a:cubicBezTo>
                <a:cubicBezTo>
                  <a:pt x="153" y="575"/>
                  <a:pt x="145" y="571"/>
                  <a:pt x="152" y="571"/>
                </a:cubicBezTo>
                <a:cubicBezTo>
                  <a:pt x="149" y="571"/>
                  <a:pt x="147" y="569"/>
                  <a:pt x="146" y="571"/>
                </a:cubicBezTo>
                <a:cubicBezTo>
                  <a:pt x="146" y="571"/>
                  <a:pt x="147" y="571"/>
                  <a:pt x="148" y="571"/>
                </a:cubicBezTo>
                <a:cubicBezTo>
                  <a:pt x="148" y="574"/>
                  <a:pt x="146" y="576"/>
                  <a:pt x="146" y="577"/>
                </a:cubicBezTo>
                <a:cubicBezTo>
                  <a:pt x="143" y="576"/>
                  <a:pt x="142" y="574"/>
                  <a:pt x="140" y="574"/>
                </a:cubicBezTo>
                <a:cubicBezTo>
                  <a:pt x="146" y="573"/>
                  <a:pt x="139" y="568"/>
                  <a:pt x="144" y="566"/>
                </a:cubicBezTo>
                <a:cubicBezTo>
                  <a:pt x="145" y="567"/>
                  <a:pt x="151" y="567"/>
                  <a:pt x="151" y="565"/>
                </a:cubicBezTo>
                <a:cubicBezTo>
                  <a:pt x="150" y="565"/>
                  <a:pt x="150" y="565"/>
                  <a:pt x="150" y="564"/>
                </a:cubicBezTo>
                <a:cubicBezTo>
                  <a:pt x="148" y="567"/>
                  <a:pt x="142" y="564"/>
                  <a:pt x="138" y="563"/>
                </a:cubicBezTo>
                <a:cubicBezTo>
                  <a:pt x="138" y="559"/>
                  <a:pt x="142" y="563"/>
                  <a:pt x="143" y="562"/>
                </a:cubicBezTo>
                <a:cubicBezTo>
                  <a:pt x="143" y="561"/>
                  <a:pt x="142" y="561"/>
                  <a:pt x="142" y="561"/>
                </a:cubicBezTo>
                <a:cubicBezTo>
                  <a:pt x="143" y="561"/>
                  <a:pt x="143" y="560"/>
                  <a:pt x="142" y="560"/>
                </a:cubicBezTo>
                <a:cubicBezTo>
                  <a:pt x="141" y="561"/>
                  <a:pt x="137" y="562"/>
                  <a:pt x="139" y="559"/>
                </a:cubicBezTo>
                <a:cubicBezTo>
                  <a:pt x="134" y="559"/>
                  <a:pt x="137" y="562"/>
                  <a:pt x="135" y="563"/>
                </a:cubicBezTo>
                <a:cubicBezTo>
                  <a:pt x="134" y="563"/>
                  <a:pt x="134" y="560"/>
                  <a:pt x="133" y="559"/>
                </a:cubicBezTo>
                <a:cubicBezTo>
                  <a:pt x="134" y="558"/>
                  <a:pt x="137" y="558"/>
                  <a:pt x="137" y="556"/>
                </a:cubicBezTo>
                <a:cubicBezTo>
                  <a:pt x="135" y="556"/>
                  <a:pt x="133" y="558"/>
                  <a:pt x="130" y="558"/>
                </a:cubicBezTo>
                <a:cubicBezTo>
                  <a:pt x="132" y="558"/>
                  <a:pt x="131" y="561"/>
                  <a:pt x="130" y="561"/>
                </a:cubicBezTo>
                <a:cubicBezTo>
                  <a:pt x="129" y="558"/>
                  <a:pt x="129" y="561"/>
                  <a:pt x="127" y="561"/>
                </a:cubicBezTo>
                <a:cubicBezTo>
                  <a:pt x="126" y="560"/>
                  <a:pt x="124" y="561"/>
                  <a:pt x="123" y="560"/>
                </a:cubicBezTo>
                <a:cubicBezTo>
                  <a:pt x="124" y="559"/>
                  <a:pt x="124" y="559"/>
                  <a:pt x="125" y="558"/>
                </a:cubicBezTo>
                <a:cubicBezTo>
                  <a:pt x="126" y="558"/>
                  <a:pt x="126" y="559"/>
                  <a:pt x="127" y="560"/>
                </a:cubicBezTo>
                <a:cubicBezTo>
                  <a:pt x="127" y="558"/>
                  <a:pt x="130" y="559"/>
                  <a:pt x="129" y="557"/>
                </a:cubicBezTo>
                <a:cubicBezTo>
                  <a:pt x="126" y="557"/>
                  <a:pt x="126" y="555"/>
                  <a:pt x="124" y="557"/>
                </a:cubicBezTo>
                <a:cubicBezTo>
                  <a:pt x="123" y="556"/>
                  <a:pt x="124" y="554"/>
                  <a:pt x="127" y="554"/>
                </a:cubicBezTo>
                <a:cubicBezTo>
                  <a:pt x="127" y="551"/>
                  <a:pt x="123" y="554"/>
                  <a:pt x="123" y="552"/>
                </a:cubicBezTo>
                <a:cubicBezTo>
                  <a:pt x="129" y="550"/>
                  <a:pt x="129" y="550"/>
                  <a:pt x="123" y="550"/>
                </a:cubicBezTo>
                <a:cubicBezTo>
                  <a:pt x="124" y="549"/>
                  <a:pt x="124" y="549"/>
                  <a:pt x="125" y="549"/>
                </a:cubicBezTo>
                <a:cubicBezTo>
                  <a:pt x="126" y="549"/>
                  <a:pt x="126" y="550"/>
                  <a:pt x="127" y="550"/>
                </a:cubicBezTo>
                <a:cubicBezTo>
                  <a:pt x="127" y="549"/>
                  <a:pt x="128" y="549"/>
                  <a:pt x="129" y="549"/>
                </a:cubicBezTo>
                <a:cubicBezTo>
                  <a:pt x="127" y="547"/>
                  <a:pt x="126" y="544"/>
                  <a:pt x="130" y="543"/>
                </a:cubicBezTo>
                <a:cubicBezTo>
                  <a:pt x="128" y="545"/>
                  <a:pt x="135" y="544"/>
                  <a:pt x="134" y="547"/>
                </a:cubicBezTo>
                <a:cubicBezTo>
                  <a:pt x="138" y="547"/>
                  <a:pt x="141" y="543"/>
                  <a:pt x="139" y="541"/>
                </a:cubicBezTo>
                <a:cubicBezTo>
                  <a:pt x="138" y="545"/>
                  <a:pt x="136" y="541"/>
                  <a:pt x="135" y="540"/>
                </a:cubicBezTo>
                <a:cubicBezTo>
                  <a:pt x="134" y="541"/>
                  <a:pt x="135" y="543"/>
                  <a:pt x="134" y="543"/>
                </a:cubicBezTo>
                <a:cubicBezTo>
                  <a:pt x="132" y="541"/>
                  <a:pt x="127" y="543"/>
                  <a:pt x="128" y="540"/>
                </a:cubicBezTo>
                <a:cubicBezTo>
                  <a:pt x="131" y="540"/>
                  <a:pt x="131" y="542"/>
                  <a:pt x="134" y="541"/>
                </a:cubicBezTo>
                <a:cubicBezTo>
                  <a:pt x="135" y="540"/>
                  <a:pt x="134" y="538"/>
                  <a:pt x="132" y="537"/>
                </a:cubicBezTo>
                <a:cubicBezTo>
                  <a:pt x="136" y="536"/>
                  <a:pt x="133" y="535"/>
                  <a:pt x="135" y="533"/>
                </a:cubicBezTo>
                <a:cubicBezTo>
                  <a:pt x="133" y="532"/>
                  <a:pt x="130" y="532"/>
                  <a:pt x="127" y="531"/>
                </a:cubicBezTo>
                <a:cubicBezTo>
                  <a:pt x="126" y="533"/>
                  <a:pt x="129" y="532"/>
                  <a:pt x="129" y="534"/>
                </a:cubicBezTo>
                <a:cubicBezTo>
                  <a:pt x="127" y="534"/>
                  <a:pt x="127" y="534"/>
                  <a:pt x="126" y="534"/>
                </a:cubicBezTo>
                <a:cubicBezTo>
                  <a:pt x="124" y="530"/>
                  <a:pt x="122" y="526"/>
                  <a:pt x="124" y="523"/>
                </a:cubicBezTo>
                <a:cubicBezTo>
                  <a:pt x="123" y="523"/>
                  <a:pt x="122" y="523"/>
                  <a:pt x="122" y="522"/>
                </a:cubicBezTo>
                <a:cubicBezTo>
                  <a:pt x="123" y="520"/>
                  <a:pt x="123" y="521"/>
                  <a:pt x="122" y="518"/>
                </a:cubicBezTo>
                <a:cubicBezTo>
                  <a:pt x="127" y="519"/>
                  <a:pt x="128" y="519"/>
                  <a:pt x="130" y="521"/>
                </a:cubicBezTo>
                <a:cubicBezTo>
                  <a:pt x="133" y="520"/>
                  <a:pt x="130" y="514"/>
                  <a:pt x="129" y="514"/>
                </a:cubicBezTo>
                <a:cubicBezTo>
                  <a:pt x="130" y="515"/>
                  <a:pt x="129" y="517"/>
                  <a:pt x="128" y="517"/>
                </a:cubicBezTo>
                <a:cubicBezTo>
                  <a:pt x="128" y="514"/>
                  <a:pt x="124" y="516"/>
                  <a:pt x="124" y="517"/>
                </a:cubicBezTo>
                <a:cubicBezTo>
                  <a:pt x="123" y="516"/>
                  <a:pt x="122" y="515"/>
                  <a:pt x="121" y="513"/>
                </a:cubicBezTo>
                <a:cubicBezTo>
                  <a:pt x="122" y="511"/>
                  <a:pt x="122" y="512"/>
                  <a:pt x="124" y="512"/>
                </a:cubicBezTo>
                <a:cubicBezTo>
                  <a:pt x="124" y="509"/>
                  <a:pt x="123" y="511"/>
                  <a:pt x="120" y="511"/>
                </a:cubicBezTo>
                <a:cubicBezTo>
                  <a:pt x="121" y="509"/>
                  <a:pt x="118" y="507"/>
                  <a:pt x="120" y="507"/>
                </a:cubicBezTo>
                <a:cubicBezTo>
                  <a:pt x="122" y="507"/>
                  <a:pt x="124" y="507"/>
                  <a:pt x="126" y="507"/>
                </a:cubicBezTo>
                <a:cubicBezTo>
                  <a:pt x="123" y="504"/>
                  <a:pt x="122" y="504"/>
                  <a:pt x="117" y="500"/>
                </a:cubicBezTo>
                <a:cubicBezTo>
                  <a:pt x="120" y="500"/>
                  <a:pt x="121" y="501"/>
                  <a:pt x="123" y="501"/>
                </a:cubicBezTo>
                <a:cubicBezTo>
                  <a:pt x="123" y="497"/>
                  <a:pt x="118" y="501"/>
                  <a:pt x="118" y="497"/>
                </a:cubicBezTo>
                <a:cubicBezTo>
                  <a:pt x="120" y="497"/>
                  <a:pt x="120" y="498"/>
                  <a:pt x="122" y="498"/>
                </a:cubicBezTo>
                <a:cubicBezTo>
                  <a:pt x="123" y="497"/>
                  <a:pt x="121" y="497"/>
                  <a:pt x="121" y="495"/>
                </a:cubicBezTo>
                <a:cubicBezTo>
                  <a:pt x="125" y="495"/>
                  <a:pt x="128" y="491"/>
                  <a:pt x="132" y="494"/>
                </a:cubicBezTo>
                <a:cubicBezTo>
                  <a:pt x="134" y="494"/>
                  <a:pt x="136" y="493"/>
                  <a:pt x="138" y="492"/>
                </a:cubicBezTo>
                <a:cubicBezTo>
                  <a:pt x="133" y="493"/>
                  <a:pt x="135" y="485"/>
                  <a:pt x="130" y="484"/>
                </a:cubicBezTo>
                <a:cubicBezTo>
                  <a:pt x="130" y="485"/>
                  <a:pt x="128" y="485"/>
                  <a:pt x="129" y="486"/>
                </a:cubicBezTo>
                <a:cubicBezTo>
                  <a:pt x="130" y="486"/>
                  <a:pt x="132" y="486"/>
                  <a:pt x="131" y="488"/>
                </a:cubicBezTo>
                <a:cubicBezTo>
                  <a:pt x="129" y="487"/>
                  <a:pt x="128" y="488"/>
                  <a:pt x="127" y="487"/>
                </a:cubicBezTo>
                <a:cubicBezTo>
                  <a:pt x="128" y="486"/>
                  <a:pt x="126" y="484"/>
                  <a:pt x="129" y="483"/>
                </a:cubicBezTo>
                <a:cubicBezTo>
                  <a:pt x="131" y="483"/>
                  <a:pt x="132" y="484"/>
                  <a:pt x="135" y="484"/>
                </a:cubicBezTo>
                <a:cubicBezTo>
                  <a:pt x="135" y="482"/>
                  <a:pt x="133" y="483"/>
                  <a:pt x="135" y="481"/>
                </a:cubicBezTo>
                <a:cubicBezTo>
                  <a:pt x="132" y="481"/>
                  <a:pt x="128" y="482"/>
                  <a:pt x="127" y="481"/>
                </a:cubicBezTo>
                <a:cubicBezTo>
                  <a:pt x="130" y="481"/>
                  <a:pt x="133" y="479"/>
                  <a:pt x="135" y="477"/>
                </a:cubicBezTo>
                <a:cubicBezTo>
                  <a:pt x="134" y="472"/>
                  <a:pt x="135" y="465"/>
                  <a:pt x="137" y="461"/>
                </a:cubicBezTo>
                <a:cubicBezTo>
                  <a:pt x="134" y="464"/>
                  <a:pt x="142" y="466"/>
                  <a:pt x="139" y="470"/>
                </a:cubicBezTo>
                <a:cubicBezTo>
                  <a:pt x="140" y="468"/>
                  <a:pt x="138" y="466"/>
                  <a:pt x="137" y="468"/>
                </a:cubicBezTo>
                <a:cubicBezTo>
                  <a:pt x="140" y="469"/>
                  <a:pt x="136" y="470"/>
                  <a:pt x="137" y="472"/>
                </a:cubicBezTo>
                <a:cubicBezTo>
                  <a:pt x="138" y="473"/>
                  <a:pt x="142" y="473"/>
                  <a:pt x="144" y="473"/>
                </a:cubicBezTo>
                <a:cubicBezTo>
                  <a:pt x="141" y="470"/>
                  <a:pt x="146" y="465"/>
                  <a:pt x="141" y="462"/>
                </a:cubicBezTo>
                <a:cubicBezTo>
                  <a:pt x="141" y="463"/>
                  <a:pt x="142" y="465"/>
                  <a:pt x="141" y="465"/>
                </a:cubicBezTo>
                <a:cubicBezTo>
                  <a:pt x="138" y="464"/>
                  <a:pt x="141" y="462"/>
                  <a:pt x="139" y="461"/>
                </a:cubicBezTo>
                <a:cubicBezTo>
                  <a:pt x="141" y="461"/>
                  <a:pt x="146" y="459"/>
                  <a:pt x="146" y="462"/>
                </a:cubicBezTo>
                <a:cubicBezTo>
                  <a:pt x="142" y="464"/>
                  <a:pt x="146" y="470"/>
                  <a:pt x="148" y="470"/>
                </a:cubicBezTo>
                <a:cubicBezTo>
                  <a:pt x="148" y="472"/>
                  <a:pt x="145" y="471"/>
                  <a:pt x="145" y="473"/>
                </a:cubicBezTo>
                <a:cubicBezTo>
                  <a:pt x="148" y="474"/>
                  <a:pt x="146" y="477"/>
                  <a:pt x="146" y="479"/>
                </a:cubicBezTo>
                <a:cubicBezTo>
                  <a:pt x="148" y="480"/>
                  <a:pt x="150" y="476"/>
                  <a:pt x="152" y="478"/>
                </a:cubicBezTo>
                <a:cubicBezTo>
                  <a:pt x="151" y="478"/>
                  <a:pt x="150" y="478"/>
                  <a:pt x="150" y="479"/>
                </a:cubicBezTo>
                <a:cubicBezTo>
                  <a:pt x="150" y="480"/>
                  <a:pt x="152" y="480"/>
                  <a:pt x="152" y="481"/>
                </a:cubicBezTo>
                <a:cubicBezTo>
                  <a:pt x="151" y="481"/>
                  <a:pt x="151" y="481"/>
                  <a:pt x="150" y="481"/>
                </a:cubicBezTo>
                <a:cubicBezTo>
                  <a:pt x="149" y="480"/>
                  <a:pt x="147" y="480"/>
                  <a:pt x="145" y="481"/>
                </a:cubicBezTo>
                <a:cubicBezTo>
                  <a:pt x="144" y="479"/>
                  <a:pt x="145" y="478"/>
                  <a:pt x="144" y="476"/>
                </a:cubicBezTo>
                <a:cubicBezTo>
                  <a:pt x="143" y="477"/>
                  <a:pt x="139" y="476"/>
                  <a:pt x="140" y="478"/>
                </a:cubicBezTo>
                <a:cubicBezTo>
                  <a:pt x="139" y="480"/>
                  <a:pt x="144" y="478"/>
                  <a:pt x="143" y="479"/>
                </a:cubicBezTo>
                <a:cubicBezTo>
                  <a:pt x="142" y="481"/>
                  <a:pt x="143" y="483"/>
                  <a:pt x="139" y="483"/>
                </a:cubicBezTo>
                <a:cubicBezTo>
                  <a:pt x="139" y="485"/>
                  <a:pt x="142" y="484"/>
                  <a:pt x="141" y="487"/>
                </a:cubicBezTo>
                <a:cubicBezTo>
                  <a:pt x="139" y="487"/>
                  <a:pt x="138" y="488"/>
                  <a:pt x="136" y="488"/>
                </a:cubicBezTo>
                <a:cubicBezTo>
                  <a:pt x="137" y="487"/>
                  <a:pt x="135" y="487"/>
                  <a:pt x="135" y="488"/>
                </a:cubicBezTo>
                <a:cubicBezTo>
                  <a:pt x="138" y="490"/>
                  <a:pt x="140" y="490"/>
                  <a:pt x="143" y="491"/>
                </a:cubicBezTo>
                <a:cubicBezTo>
                  <a:pt x="144" y="488"/>
                  <a:pt x="139" y="491"/>
                  <a:pt x="141" y="488"/>
                </a:cubicBezTo>
                <a:cubicBezTo>
                  <a:pt x="142" y="490"/>
                  <a:pt x="143" y="488"/>
                  <a:pt x="145" y="488"/>
                </a:cubicBezTo>
                <a:cubicBezTo>
                  <a:pt x="150" y="492"/>
                  <a:pt x="137" y="496"/>
                  <a:pt x="144" y="500"/>
                </a:cubicBezTo>
                <a:cubicBezTo>
                  <a:pt x="145" y="498"/>
                  <a:pt x="141" y="498"/>
                  <a:pt x="143" y="497"/>
                </a:cubicBezTo>
                <a:cubicBezTo>
                  <a:pt x="144" y="497"/>
                  <a:pt x="144" y="497"/>
                  <a:pt x="145" y="497"/>
                </a:cubicBezTo>
                <a:cubicBezTo>
                  <a:pt x="144" y="500"/>
                  <a:pt x="152" y="498"/>
                  <a:pt x="149" y="500"/>
                </a:cubicBezTo>
                <a:cubicBezTo>
                  <a:pt x="151" y="501"/>
                  <a:pt x="153" y="498"/>
                  <a:pt x="154" y="500"/>
                </a:cubicBezTo>
                <a:cubicBezTo>
                  <a:pt x="151" y="499"/>
                  <a:pt x="154" y="502"/>
                  <a:pt x="152" y="502"/>
                </a:cubicBezTo>
                <a:cubicBezTo>
                  <a:pt x="151" y="500"/>
                  <a:pt x="149" y="503"/>
                  <a:pt x="147" y="502"/>
                </a:cubicBezTo>
                <a:cubicBezTo>
                  <a:pt x="148" y="501"/>
                  <a:pt x="149" y="499"/>
                  <a:pt x="145" y="499"/>
                </a:cubicBezTo>
                <a:cubicBezTo>
                  <a:pt x="147" y="502"/>
                  <a:pt x="143" y="501"/>
                  <a:pt x="144" y="506"/>
                </a:cubicBezTo>
                <a:cubicBezTo>
                  <a:pt x="145" y="506"/>
                  <a:pt x="147" y="506"/>
                  <a:pt x="148" y="506"/>
                </a:cubicBezTo>
                <a:cubicBezTo>
                  <a:pt x="149" y="505"/>
                  <a:pt x="150" y="504"/>
                  <a:pt x="150" y="503"/>
                </a:cubicBezTo>
                <a:cubicBezTo>
                  <a:pt x="153" y="503"/>
                  <a:pt x="158" y="504"/>
                  <a:pt x="160" y="505"/>
                </a:cubicBezTo>
                <a:cubicBezTo>
                  <a:pt x="158" y="507"/>
                  <a:pt x="162" y="506"/>
                  <a:pt x="161" y="508"/>
                </a:cubicBezTo>
                <a:cubicBezTo>
                  <a:pt x="161" y="512"/>
                  <a:pt x="157" y="509"/>
                  <a:pt x="155" y="510"/>
                </a:cubicBezTo>
                <a:cubicBezTo>
                  <a:pt x="158" y="511"/>
                  <a:pt x="153" y="511"/>
                  <a:pt x="154" y="513"/>
                </a:cubicBezTo>
                <a:cubicBezTo>
                  <a:pt x="156" y="513"/>
                  <a:pt x="159" y="512"/>
                  <a:pt x="158" y="514"/>
                </a:cubicBezTo>
                <a:cubicBezTo>
                  <a:pt x="157" y="514"/>
                  <a:pt x="157" y="513"/>
                  <a:pt x="155" y="514"/>
                </a:cubicBezTo>
                <a:cubicBezTo>
                  <a:pt x="155" y="514"/>
                  <a:pt x="155" y="515"/>
                  <a:pt x="155" y="516"/>
                </a:cubicBezTo>
                <a:cubicBezTo>
                  <a:pt x="159" y="517"/>
                  <a:pt x="160" y="515"/>
                  <a:pt x="161" y="514"/>
                </a:cubicBezTo>
                <a:cubicBezTo>
                  <a:pt x="159" y="515"/>
                  <a:pt x="159" y="511"/>
                  <a:pt x="160" y="512"/>
                </a:cubicBezTo>
                <a:cubicBezTo>
                  <a:pt x="161" y="512"/>
                  <a:pt x="162" y="512"/>
                  <a:pt x="162" y="513"/>
                </a:cubicBezTo>
                <a:cubicBezTo>
                  <a:pt x="162" y="514"/>
                  <a:pt x="162" y="516"/>
                  <a:pt x="160" y="516"/>
                </a:cubicBezTo>
                <a:cubicBezTo>
                  <a:pt x="156" y="516"/>
                  <a:pt x="156" y="520"/>
                  <a:pt x="154" y="519"/>
                </a:cubicBezTo>
                <a:cubicBezTo>
                  <a:pt x="153" y="522"/>
                  <a:pt x="156" y="519"/>
                  <a:pt x="157" y="521"/>
                </a:cubicBezTo>
                <a:cubicBezTo>
                  <a:pt x="156" y="524"/>
                  <a:pt x="156" y="525"/>
                  <a:pt x="159" y="526"/>
                </a:cubicBezTo>
                <a:cubicBezTo>
                  <a:pt x="161" y="529"/>
                  <a:pt x="158" y="530"/>
                  <a:pt x="156" y="527"/>
                </a:cubicBezTo>
                <a:cubicBezTo>
                  <a:pt x="156" y="531"/>
                  <a:pt x="159" y="534"/>
                  <a:pt x="156" y="537"/>
                </a:cubicBezTo>
                <a:cubicBezTo>
                  <a:pt x="158" y="537"/>
                  <a:pt x="159" y="534"/>
                  <a:pt x="160" y="536"/>
                </a:cubicBezTo>
                <a:cubicBezTo>
                  <a:pt x="159" y="538"/>
                  <a:pt x="158" y="538"/>
                  <a:pt x="161" y="539"/>
                </a:cubicBezTo>
                <a:cubicBezTo>
                  <a:pt x="162" y="537"/>
                  <a:pt x="163" y="536"/>
                  <a:pt x="162" y="534"/>
                </a:cubicBezTo>
                <a:cubicBezTo>
                  <a:pt x="166" y="534"/>
                  <a:pt x="163" y="530"/>
                  <a:pt x="167" y="532"/>
                </a:cubicBezTo>
                <a:cubicBezTo>
                  <a:pt x="169" y="529"/>
                  <a:pt x="163" y="532"/>
                  <a:pt x="165" y="529"/>
                </a:cubicBezTo>
                <a:cubicBezTo>
                  <a:pt x="167" y="529"/>
                  <a:pt x="169" y="528"/>
                  <a:pt x="171" y="528"/>
                </a:cubicBezTo>
                <a:cubicBezTo>
                  <a:pt x="171" y="526"/>
                  <a:pt x="171" y="524"/>
                  <a:pt x="172" y="523"/>
                </a:cubicBezTo>
                <a:cubicBezTo>
                  <a:pt x="172" y="525"/>
                  <a:pt x="173" y="525"/>
                  <a:pt x="175" y="525"/>
                </a:cubicBezTo>
                <a:cubicBezTo>
                  <a:pt x="174" y="522"/>
                  <a:pt x="178" y="524"/>
                  <a:pt x="180" y="523"/>
                </a:cubicBezTo>
                <a:cubicBezTo>
                  <a:pt x="176" y="523"/>
                  <a:pt x="181" y="519"/>
                  <a:pt x="176" y="517"/>
                </a:cubicBezTo>
                <a:cubicBezTo>
                  <a:pt x="176" y="518"/>
                  <a:pt x="176" y="519"/>
                  <a:pt x="175" y="519"/>
                </a:cubicBezTo>
                <a:cubicBezTo>
                  <a:pt x="175" y="516"/>
                  <a:pt x="173" y="520"/>
                  <a:pt x="171" y="519"/>
                </a:cubicBezTo>
                <a:cubicBezTo>
                  <a:pt x="172" y="518"/>
                  <a:pt x="171" y="517"/>
                  <a:pt x="169" y="517"/>
                </a:cubicBezTo>
                <a:cubicBezTo>
                  <a:pt x="167" y="519"/>
                  <a:pt x="172" y="520"/>
                  <a:pt x="169" y="522"/>
                </a:cubicBezTo>
                <a:cubicBezTo>
                  <a:pt x="169" y="521"/>
                  <a:pt x="168" y="521"/>
                  <a:pt x="167" y="521"/>
                </a:cubicBezTo>
                <a:cubicBezTo>
                  <a:pt x="169" y="520"/>
                  <a:pt x="167" y="518"/>
                  <a:pt x="166" y="517"/>
                </a:cubicBezTo>
                <a:cubicBezTo>
                  <a:pt x="168" y="516"/>
                  <a:pt x="172" y="518"/>
                  <a:pt x="172" y="515"/>
                </a:cubicBezTo>
                <a:cubicBezTo>
                  <a:pt x="168" y="516"/>
                  <a:pt x="166" y="514"/>
                  <a:pt x="165" y="517"/>
                </a:cubicBezTo>
                <a:cubicBezTo>
                  <a:pt x="164" y="511"/>
                  <a:pt x="165" y="516"/>
                  <a:pt x="166" y="512"/>
                </a:cubicBezTo>
                <a:cubicBezTo>
                  <a:pt x="162" y="511"/>
                  <a:pt x="162" y="505"/>
                  <a:pt x="163" y="504"/>
                </a:cubicBezTo>
                <a:cubicBezTo>
                  <a:pt x="165" y="506"/>
                  <a:pt x="168" y="502"/>
                  <a:pt x="173" y="502"/>
                </a:cubicBezTo>
                <a:cubicBezTo>
                  <a:pt x="172" y="506"/>
                  <a:pt x="180" y="502"/>
                  <a:pt x="177" y="505"/>
                </a:cubicBezTo>
                <a:cubicBezTo>
                  <a:pt x="185" y="503"/>
                  <a:pt x="179" y="498"/>
                  <a:pt x="179" y="494"/>
                </a:cubicBezTo>
                <a:cubicBezTo>
                  <a:pt x="176" y="493"/>
                  <a:pt x="176" y="495"/>
                  <a:pt x="174" y="495"/>
                </a:cubicBezTo>
                <a:cubicBezTo>
                  <a:pt x="175" y="492"/>
                  <a:pt x="172" y="495"/>
                  <a:pt x="172" y="494"/>
                </a:cubicBezTo>
                <a:cubicBezTo>
                  <a:pt x="174" y="494"/>
                  <a:pt x="173" y="492"/>
                  <a:pt x="174" y="492"/>
                </a:cubicBezTo>
                <a:cubicBezTo>
                  <a:pt x="185" y="490"/>
                  <a:pt x="181" y="498"/>
                  <a:pt x="184" y="501"/>
                </a:cubicBezTo>
                <a:cubicBezTo>
                  <a:pt x="184" y="497"/>
                  <a:pt x="187" y="497"/>
                  <a:pt x="187" y="495"/>
                </a:cubicBezTo>
                <a:cubicBezTo>
                  <a:pt x="189" y="496"/>
                  <a:pt x="188" y="498"/>
                  <a:pt x="191" y="499"/>
                </a:cubicBezTo>
                <a:cubicBezTo>
                  <a:pt x="189" y="495"/>
                  <a:pt x="192" y="497"/>
                  <a:pt x="195" y="495"/>
                </a:cubicBezTo>
                <a:cubicBezTo>
                  <a:pt x="196" y="493"/>
                  <a:pt x="192" y="494"/>
                  <a:pt x="192" y="492"/>
                </a:cubicBezTo>
                <a:cubicBezTo>
                  <a:pt x="197" y="492"/>
                  <a:pt x="195" y="493"/>
                  <a:pt x="197" y="494"/>
                </a:cubicBezTo>
                <a:cubicBezTo>
                  <a:pt x="199" y="494"/>
                  <a:pt x="196" y="493"/>
                  <a:pt x="197" y="491"/>
                </a:cubicBezTo>
                <a:cubicBezTo>
                  <a:pt x="196" y="491"/>
                  <a:pt x="195" y="492"/>
                  <a:pt x="195" y="491"/>
                </a:cubicBezTo>
                <a:cubicBezTo>
                  <a:pt x="199" y="487"/>
                  <a:pt x="193" y="482"/>
                  <a:pt x="197" y="477"/>
                </a:cubicBezTo>
                <a:cubicBezTo>
                  <a:pt x="199" y="479"/>
                  <a:pt x="202" y="477"/>
                  <a:pt x="203" y="479"/>
                </a:cubicBezTo>
                <a:cubicBezTo>
                  <a:pt x="202" y="480"/>
                  <a:pt x="196" y="486"/>
                  <a:pt x="202" y="486"/>
                </a:cubicBezTo>
                <a:cubicBezTo>
                  <a:pt x="201" y="485"/>
                  <a:pt x="201" y="484"/>
                  <a:pt x="203" y="483"/>
                </a:cubicBezTo>
                <a:cubicBezTo>
                  <a:pt x="201" y="486"/>
                  <a:pt x="207" y="483"/>
                  <a:pt x="207" y="485"/>
                </a:cubicBezTo>
                <a:cubicBezTo>
                  <a:pt x="206" y="485"/>
                  <a:pt x="205" y="485"/>
                  <a:pt x="205" y="486"/>
                </a:cubicBezTo>
                <a:cubicBezTo>
                  <a:pt x="208" y="487"/>
                  <a:pt x="210" y="487"/>
                  <a:pt x="211" y="487"/>
                </a:cubicBezTo>
                <a:cubicBezTo>
                  <a:pt x="209" y="485"/>
                  <a:pt x="219" y="486"/>
                  <a:pt x="219" y="486"/>
                </a:cubicBezTo>
                <a:cubicBezTo>
                  <a:pt x="217" y="487"/>
                  <a:pt x="218" y="490"/>
                  <a:pt x="220" y="491"/>
                </a:cubicBezTo>
                <a:cubicBezTo>
                  <a:pt x="222" y="485"/>
                  <a:pt x="220" y="484"/>
                  <a:pt x="218" y="479"/>
                </a:cubicBezTo>
                <a:cubicBezTo>
                  <a:pt x="220" y="479"/>
                  <a:pt x="221" y="479"/>
                  <a:pt x="222" y="479"/>
                </a:cubicBezTo>
                <a:cubicBezTo>
                  <a:pt x="221" y="478"/>
                  <a:pt x="218" y="476"/>
                  <a:pt x="221" y="474"/>
                </a:cubicBezTo>
                <a:cubicBezTo>
                  <a:pt x="220" y="474"/>
                  <a:pt x="219" y="473"/>
                  <a:pt x="218" y="473"/>
                </a:cubicBezTo>
                <a:cubicBezTo>
                  <a:pt x="223" y="470"/>
                  <a:pt x="215" y="460"/>
                  <a:pt x="222" y="462"/>
                </a:cubicBezTo>
                <a:cubicBezTo>
                  <a:pt x="222" y="461"/>
                  <a:pt x="222" y="460"/>
                  <a:pt x="222" y="459"/>
                </a:cubicBezTo>
                <a:cubicBezTo>
                  <a:pt x="221" y="459"/>
                  <a:pt x="219" y="461"/>
                  <a:pt x="218" y="459"/>
                </a:cubicBezTo>
                <a:cubicBezTo>
                  <a:pt x="218" y="457"/>
                  <a:pt x="222" y="457"/>
                  <a:pt x="221" y="453"/>
                </a:cubicBezTo>
                <a:cubicBezTo>
                  <a:pt x="215" y="454"/>
                  <a:pt x="219" y="449"/>
                  <a:pt x="221" y="449"/>
                </a:cubicBezTo>
                <a:cubicBezTo>
                  <a:pt x="219" y="448"/>
                  <a:pt x="218" y="447"/>
                  <a:pt x="217" y="446"/>
                </a:cubicBezTo>
                <a:cubicBezTo>
                  <a:pt x="220" y="444"/>
                  <a:pt x="218" y="443"/>
                  <a:pt x="221" y="439"/>
                </a:cubicBezTo>
                <a:cubicBezTo>
                  <a:pt x="217" y="438"/>
                  <a:pt x="219" y="441"/>
                  <a:pt x="217" y="442"/>
                </a:cubicBezTo>
                <a:cubicBezTo>
                  <a:pt x="216" y="441"/>
                  <a:pt x="217" y="437"/>
                  <a:pt x="217" y="437"/>
                </a:cubicBezTo>
                <a:cubicBezTo>
                  <a:pt x="219" y="437"/>
                  <a:pt x="218" y="438"/>
                  <a:pt x="219" y="438"/>
                </a:cubicBezTo>
                <a:cubicBezTo>
                  <a:pt x="219" y="436"/>
                  <a:pt x="221" y="440"/>
                  <a:pt x="222" y="438"/>
                </a:cubicBezTo>
                <a:cubicBezTo>
                  <a:pt x="219" y="438"/>
                  <a:pt x="217" y="435"/>
                  <a:pt x="219" y="434"/>
                </a:cubicBezTo>
                <a:cubicBezTo>
                  <a:pt x="220" y="434"/>
                  <a:pt x="219" y="436"/>
                  <a:pt x="221" y="436"/>
                </a:cubicBezTo>
                <a:cubicBezTo>
                  <a:pt x="221" y="433"/>
                  <a:pt x="218" y="433"/>
                  <a:pt x="220" y="430"/>
                </a:cubicBezTo>
                <a:cubicBezTo>
                  <a:pt x="218" y="428"/>
                  <a:pt x="215" y="431"/>
                  <a:pt x="215" y="429"/>
                </a:cubicBezTo>
                <a:cubicBezTo>
                  <a:pt x="217" y="428"/>
                  <a:pt x="214" y="424"/>
                  <a:pt x="216" y="423"/>
                </a:cubicBezTo>
                <a:cubicBezTo>
                  <a:pt x="217" y="425"/>
                  <a:pt x="218" y="425"/>
                  <a:pt x="216" y="427"/>
                </a:cubicBezTo>
                <a:cubicBezTo>
                  <a:pt x="218" y="428"/>
                  <a:pt x="219" y="429"/>
                  <a:pt x="220" y="429"/>
                </a:cubicBezTo>
                <a:cubicBezTo>
                  <a:pt x="220" y="428"/>
                  <a:pt x="223" y="429"/>
                  <a:pt x="223" y="427"/>
                </a:cubicBezTo>
                <a:cubicBezTo>
                  <a:pt x="217" y="427"/>
                  <a:pt x="220" y="423"/>
                  <a:pt x="219" y="421"/>
                </a:cubicBezTo>
                <a:cubicBezTo>
                  <a:pt x="219" y="422"/>
                  <a:pt x="219" y="422"/>
                  <a:pt x="218" y="422"/>
                </a:cubicBezTo>
                <a:cubicBezTo>
                  <a:pt x="218" y="421"/>
                  <a:pt x="216" y="418"/>
                  <a:pt x="217" y="418"/>
                </a:cubicBezTo>
                <a:cubicBezTo>
                  <a:pt x="219" y="419"/>
                  <a:pt x="220" y="421"/>
                  <a:pt x="221" y="418"/>
                </a:cubicBezTo>
                <a:cubicBezTo>
                  <a:pt x="217" y="418"/>
                  <a:pt x="221" y="415"/>
                  <a:pt x="222" y="415"/>
                </a:cubicBezTo>
                <a:cubicBezTo>
                  <a:pt x="219" y="414"/>
                  <a:pt x="218" y="414"/>
                  <a:pt x="218" y="411"/>
                </a:cubicBezTo>
                <a:cubicBezTo>
                  <a:pt x="222" y="412"/>
                  <a:pt x="221" y="411"/>
                  <a:pt x="222" y="410"/>
                </a:cubicBezTo>
                <a:cubicBezTo>
                  <a:pt x="223" y="410"/>
                  <a:pt x="223" y="411"/>
                  <a:pt x="223" y="411"/>
                </a:cubicBezTo>
                <a:cubicBezTo>
                  <a:pt x="222" y="412"/>
                  <a:pt x="220" y="412"/>
                  <a:pt x="220" y="413"/>
                </a:cubicBezTo>
                <a:cubicBezTo>
                  <a:pt x="224" y="412"/>
                  <a:pt x="226" y="410"/>
                  <a:pt x="226" y="406"/>
                </a:cubicBezTo>
                <a:cubicBezTo>
                  <a:pt x="225" y="405"/>
                  <a:pt x="223" y="407"/>
                  <a:pt x="222" y="405"/>
                </a:cubicBezTo>
                <a:cubicBezTo>
                  <a:pt x="226" y="404"/>
                  <a:pt x="226" y="400"/>
                  <a:pt x="222" y="401"/>
                </a:cubicBezTo>
                <a:cubicBezTo>
                  <a:pt x="222" y="399"/>
                  <a:pt x="226" y="399"/>
                  <a:pt x="225" y="396"/>
                </a:cubicBezTo>
                <a:cubicBezTo>
                  <a:pt x="222" y="396"/>
                  <a:pt x="223" y="398"/>
                  <a:pt x="222" y="398"/>
                </a:cubicBezTo>
                <a:cubicBezTo>
                  <a:pt x="222" y="395"/>
                  <a:pt x="222" y="393"/>
                  <a:pt x="220" y="392"/>
                </a:cubicBezTo>
                <a:cubicBezTo>
                  <a:pt x="220" y="390"/>
                  <a:pt x="220" y="388"/>
                  <a:pt x="222" y="389"/>
                </a:cubicBezTo>
                <a:cubicBezTo>
                  <a:pt x="222" y="389"/>
                  <a:pt x="221" y="390"/>
                  <a:pt x="222" y="391"/>
                </a:cubicBezTo>
                <a:cubicBezTo>
                  <a:pt x="225" y="389"/>
                  <a:pt x="224" y="387"/>
                  <a:pt x="223" y="385"/>
                </a:cubicBezTo>
                <a:cubicBezTo>
                  <a:pt x="226" y="385"/>
                  <a:pt x="225" y="383"/>
                  <a:pt x="225" y="382"/>
                </a:cubicBezTo>
                <a:cubicBezTo>
                  <a:pt x="227" y="384"/>
                  <a:pt x="227" y="382"/>
                  <a:pt x="230" y="382"/>
                </a:cubicBezTo>
                <a:cubicBezTo>
                  <a:pt x="230" y="381"/>
                  <a:pt x="230" y="380"/>
                  <a:pt x="228" y="380"/>
                </a:cubicBezTo>
                <a:cubicBezTo>
                  <a:pt x="229" y="382"/>
                  <a:pt x="224" y="380"/>
                  <a:pt x="224" y="378"/>
                </a:cubicBezTo>
                <a:cubicBezTo>
                  <a:pt x="226" y="377"/>
                  <a:pt x="226" y="378"/>
                  <a:pt x="228" y="378"/>
                </a:cubicBezTo>
                <a:cubicBezTo>
                  <a:pt x="229" y="376"/>
                  <a:pt x="226" y="376"/>
                  <a:pt x="226" y="375"/>
                </a:cubicBezTo>
                <a:cubicBezTo>
                  <a:pt x="228" y="375"/>
                  <a:pt x="226" y="373"/>
                  <a:pt x="226" y="372"/>
                </a:cubicBezTo>
                <a:cubicBezTo>
                  <a:pt x="227" y="373"/>
                  <a:pt x="227" y="374"/>
                  <a:pt x="228" y="374"/>
                </a:cubicBezTo>
                <a:cubicBezTo>
                  <a:pt x="228" y="371"/>
                  <a:pt x="230" y="371"/>
                  <a:pt x="229" y="369"/>
                </a:cubicBezTo>
                <a:cubicBezTo>
                  <a:pt x="228" y="369"/>
                  <a:pt x="227" y="370"/>
                  <a:pt x="227" y="369"/>
                </a:cubicBezTo>
                <a:cubicBezTo>
                  <a:pt x="227" y="367"/>
                  <a:pt x="227" y="367"/>
                  <a:pt x="229" y="365"/>
                </a:cubicBezTo>
                <a:cubicBezTo>
                  <a:pt x="227" y="364"/>
                  <a:pt x="223" y="368"/>
                  <a:pt x="222" y="367"/>
                </a:cubicBezTo>
                <a:cubicBezTo>
                  <a:pt x="222" y="365"/>
                  <a:pt x="226" y="364"/>
                  <a:pt x="223" y="361"/>
                </a:cubicBezTo>
                <a:cubicBezTo>
                  <a:pt x="224" y="361"/>
                  <a:pt x="226" y="361"/>
                  <a:pt x="227" y="361"/>
                </a:cubicBezTo>
                <a:cubicBezTo>
                  <a:pt x="226" y="359"/>
                  <a:pt x="227" y="356"/>
                  <a:pt x="230" y="358"/>
                </a:cubicBezTo>
                <a:cubicBezTo>
                  <a:pt x="228" y="352"/>
                  <a:pt x="228" y="346"/>
                  <a:pt x="232" y="341"/>
                </a:cubicBezTo>
                <a:cubicBezTo>
                  <a:pt x="230" y="341"/>
                  <a:pt x="229" y="341"/>
                  <a:pt x="228" y="341"/>
                </a:cubicBezTo>
                <a:cubicBezTo>
                  <a:pt x="228" y="340"/>
                  <a:pt x="226" y="339"/>
                  <a:pt x="228" y="339"/>
                </a:cubicBezTo>
                <a:cubicBezTo>
                  <a:pt x="229" y="341"/>
                  <a:pt x="233" y="341"/>
                  <a:pt x="233" y="337"/>
                </a:cubicBezTo>
                <a:cubicBezTo>
                  <a:pt x="232" y="336"/>
                  <a:pt x="230" y="339"/>
                  <a:pt x="229" y="337"/>
                </a:cubicBezTo>
                <a:cubicBezTo>
                  <a:pt x="234" y="332"/>
                  <a:pt x="229" y="326"/>
                  <a:pt x="232" y="319"/>
                </a:cubicBezTo>
                <a:cubicBezTo>
                  <a:pt x="230" y="319"/>
                  <a:pt x="229" y="321"/>
                  <a:pt x="228" y="319"/>
                </a:cubicBezTo>
                <a:cubicBezTo>
                  <a:pt x="230" y="318"/>
                  <a:pt x="232" y="317"/>
                  <a:pt x="232" y="314"/>
                </a:cubicBezTo>
                <a:cubicBezTo>
                  <a:pt x="230" y="314"/>
                  <a:pt x="228" y="314"/>
                  <a:pt x="228" y="313"/>
                </a:cubicBezTo>
                <a:cubicBezTo>
                  <a:pt x="227" y="311"/>
                  <a:pt x="228" y="311"/>
                  <a:pt x="230" y="311"/>
                </a:cubicBezTo>
                <a:cubicBezTo>
                  <a:pt x="230" y="312"/>
                  <a:pt x="231" y="313"/>
                  <a:pt x="232" y="313"/>
                </a:cubicBezTo>
                <a:cubicBezTo>
                  <a:pt x="232" y="312"/>
                  <a:pt x="233" y="312"/>
                  <a:pt x="234" y="312"/>
                </a:cubicBezTo>
                <a:cubicBezTo>
                  <a:pt x="233" y="310"/>
                  <a:pt x="232" y="307"/>
                  <a:pt x="236" y="308"/>
                </a:cubicBezTo>
                <a:cubicBezTo>
                  <a:pt x="237" y="304"/>
                  <a:pt x="235" y="306"/>
                  <a:pt x="234" y="305"/>
                </a:cubicBezTo>
                <a:cubicBezTo>
                  <a:pt x="238" y="303"/>
                  <a:pt x="236" y="300"/>
                  <a:pt x="234" y="296"/>
                </a:cubicBezTo>
                <a:cubicBezTo>
                  <a:pt x="233" y="296"/>
                  <a:pt x="231" y="296"/>
                  <a:pt x="231" y="295"/>
                </a:cubicBezTo>
                <a:cubicBezTo>
                  <a:pt x="234" y="295"/>
                  <a:pt x="230" y="294"/>
                  <a:pt x="231" y="292"/>
                </a:cubicBezTo>
                <a:cubicBezTo>
                  <a:pt x="235" y="291"/>
                  <a:pt x="234" y="293"/>
                  <a:pt x="234" y="295"/>
                </a:cubicBezTo>
                <a:cubicBezTo>
                  <a:pt x="238" y="294"/>
                  <a:pt x="234" y="291"/>
                  <a:pt x="233" y="289"/>
                </a:cubicBezTo>
                <a:cubicBezTo>
                  <a:pt x="233" y="285"/>
                  <a:pt x="238" y="281"/>
                  <a:pt x="234" y="277"/>
                </a:cubicBezTo>
                <a:cubicBezTo>
                  <a:pt x="234" y="277"/>
                  <a:pt x="232" y="279"/>
                  <a:pt x="232" y="277"/>
                </a:cubicBezTo>
                <a:cubicBezTo>
                  <a:pt x="235" y="275"/>
                  <a:pt x="237" y="270"/>
                  <a:pt x="234" y="267"/>
                </a:cubicBezTo>
                <a:cubicBezTo>
                  <a:pt x="237" y="264"/>
                  <a:pt x="236" y="261"/>
                  <a:pt x="234" y="257"/>
                </a:cubicBezTo>
                <a:cubicBezTo>
                  <a:pt x="235" y="257"/>
                  <a:pt x="236" y="257"/>
                  <a:pt x="237" y="257"/>
                </a:cubicBezTo>
                <a:cubicBezTo>
                  <a:pt x="237" y="255"/>
                  <a:pt x="236" y="254"/>
                  <a:pt x="234" y="251"/>
                </a:cubicBezTo>
                <a:cubicBezTo>
                  <a:pt x="237" y="249"/>
                  <a:pt x="236" y="247"/>
                  <a:pt x="235" y="245"/>
                </a:cubicBezTo>
                <a:cubicBezTo>
                  <a:pt x="236" y="245"/>
                  <a:pt x="238" y="245"/>
                  <a:pt x="239" y="245"/>
                </a:cubicBezTo>
                <a:cubicBezTo>
                  <a:pt x="239" y="238"/>
                  <a:pt x="237" y="232"/>
                  <a:pt x="238" y="226"/>
                </a:cubicBezTo>
                <a:cubicBezTo>
                  <a:pt x="238" y="223"/>
                  <a:pt x="242" y="220"/>
                  <a:pt x="242" y="218"/>
                </a:cubicBezTo>
                <a:cubicBezTo>
                  <a:pt x="242" y="217"/>
                  <a:pt x="238" y="214"/>
                  <a:pt x="241" y="214"/>
                </a:cubicBezTo>
                <a:cubicBezTo>
                  <a:pt x="240" y="213"/>
                  <a:pt x="238" y="216"/>
                  <a:pt x="238" y="214"/>
                </a:cubicBezTo>
                <a:cubicBezTo>
                  <a:pt x="239" y="207"/>
                  <a:pt x="240" y="204"/>
                  <a:pt x="240" y="197"/>
                </a:cubicBezTo>
                <a:cubicBezTo>
                  <a:pt x="239" y="197"/>
                  <a:pt x="237" y="197"/>
                  <a:pt x="237" y="196"/>
                </a:cubicBezTo>
                <a:cubicBezTo>
                  <a:pt x="238" y="196"/>
                  <a:pt x="239" y="195"/>
                  <a:pt x="240" y="196"/>
                </a:cubicBezTo>
                <a:cubicBezTo>
                  <a:pt x="242" y="189"/>
                  <a:pt x="238" y="186"/>
                  <a:pt x="240" y="182"/>
                </a:cubicBezTo>
                <a:cubicBezTo>
                  <a:pt x="239" y="180"/>
                  <a:pt x="237" y="183"/>
                  <a:pt x="236" y="181"/>
                </a:cubicBezTo>
                <a:cubicBezTo>
                  <a:pt x="238" y="180"/>
                  <a:pt x="239" y="181"/>
                  <a:pt x="241" y="181"/>
                </a:cubicBezTo>
                <a:cubicBezTo>
                  <a:pt x="243" y="179"/>
                  <a:pt x="238" y="180"/>
                  <a:pt x="238" y="179"/>
                </a:cubicBezTo>
                <a:cubicBezTo>
                  <a:pt x="238" y="178"/>
                  <a:pt x="238" y="177"/>
                  <a:pt x="238" y="176"/>
                </a:cubicBezTo>
                <a:cubicBezTo>
                  <a:pt x="243" y="177"/>
                  <a:pt x="241" y="170"/>
                  <a:pt x="239" y="172"/>
                </a:cubicBezTo>
                <a:cubicBezTo>
                  <a:pt x="241" y="173"/>
                  <a:pt x="239" y="175"/>
                  <a:pt x="238" y="175"/>
                </a:cubicBezTo>
                <a:cubicBezTo>
                  <a:pt x="237" y="174"/>
                  <a:pt x="237" y="168"/>
                  <a:pt x="240" y="171"/>
                </a:cubicBezTo>
                <a:cubicBezTo>
                  <a:pt x="238" y="169"/>
                  <a:pt x="238" y="166"/>
                  <a:pt x="241" y="164"/>
                </a:cubicBezTo>
                <a:cubicBezTo>
                  <a:pt x="239" y="163"/>
                  <a:pt x="235" y="165"/>
                  <a:pt x="236" y="161"/>
                </a:cubicBezTo>
                <a:cubicBezTo>
                  <a:pt x="239" y="162"/>
                  <a:pt x="238" y="160"/>
                  <a:pt x="240" y="161"/>
                </a:cubicBezTo>
                <a:cubicBezTo>
                  <a:pt x="241" y="157"/>
                  <a:pt x="239" y="157"/>
                  <a:pt x="242" y="154"/>
                </a:cubicBezTo>
                <a:cubicBezTo>
                  <a:pt x="240" y="153"/>
                  <a:pt x="239" y="152"/>
                  <a:pt x="236" y="153"/>
                </a:cubicBezTo>
                <a:cubicBezTo>
                  <a:pt x="236" y="152"/>
                  <a:pt x="236" y="151"/>
                  <a:pt x="236" y="150"/>
                </a:cubicBezTo>
                <a:cubicBezTo>
                  <a:pt x="241" y="149"/>
                  <a:pt x="242" y="146"/>
                  <a:pt x="241" y="141"/>
                </a:cubicBezTo>
                <a:cubicBezTo>
                  <a:pt x="240" y="141"/>
                  <a:pt x="238" y="141"/>
                  <a:pt x="238" y="140"/>
                </a:cubicBezTo>
                <a:cubicBezTo>
                  <a:pt x="238" y="140"/>
                  <a:pt x="243" y="133"/>
                  <a:pt x="241" y="137"/>
                </a:cubicBezTo>
                <a:cubicBezTo>
                  <a:pt x="243" y="131"/>
                  <a:pt x="242" y="123"/>
                  <a:pt x="239" y="122"/>
                </a:cubicBezTo>
                <a:cubicBezTo>
                  <a:pt x="244" y="121"/>
                  <a:pt x="240" y="117"/>
                  <a:pt x="242" y="114"/>
                </a:cubicBezTo>
                <a:cubicBezTo>
                  <a:pt x="241" y="113"/>
                  <a:pt x="240" y="113"/>
                  <a:pt x="239" y="112"/>
                </a:cubicBezTo>
                <a:cubicBezTo>
                  <a:pt x="240" y="112"/>
                  <a:pt x="241" y="112"/>
                  <a:pt x="241" y="112"/>
                </a:cubicBezTo>
                <a:cubicBezTo>
                  <a:pt x="237" y="111"/>
                  <a:pt x="242" y="109"/>
                  <a:pt x="241" y="108"/>
                </a:cubicBezTo>
                <a:cubicBezTo>
                  <a:pt x="240" y="106"/>
                  <a:pt x="237" y="108"/>
                  <a:pt x="236" y="106"/>
                </a:cubicBezTo>
                <a:cubicBezTo>
                  <a:pt x="237" y="105"/>
                  <a:pt x="241" y="106"/>
                  <a:pt x="240" y="104"/>
                </a:cubicBezTo>
                <a:cubicBezTo>
                  <a:pt x="239" y="103"/>
                  <a:pt x="238" y="106"/>
                  <a:pt x="237" y="104"/>
                </a:cubicBezTo>
                <a:cubicBezTo>
                  <a:pt x="237" y="103"/>
                  <a:pt x="237" y="103"/>
                  <a:pt x="237" y="102"/>
                </a:cubicBezTo>
                <a:cubicBezTo>
                  <a:pt x="239" y="102"/>
                  <a:pt x="240" y="103"/>
                  <a:pt x="241" y="103"/>
                </a:cubicBezTo>
                <a:cubicBezTo>
                  <a:pt x="240" y="98"/>
                  <a:pt x="239" y="95"/>
                  <a:pt x="239" y="91"/>
                </a:cubicBezTo>
                <a:cubicBezTo>
                  <a:pt x="236" y="90"/>
                  <a:pt x="238" y="93"/>
                  <a:pt x="236" y="93"/>
                </a:cubicBezTo>
                <a:cubicBezTo>
                  <a:pt x="238" y="83"/>
                  <a:pt x="238" y="73"/>
                  <a:pt x="233" y="67"/>
                </a:cubicBezTo>
                <a:cubicBezTo>
                  <a:pt x="234" y="64"/>
                  <a:pt x="234" y="62"/>
                  <a:pt x="235" y="59"/>
                </a:cubicBezTo>
                <a:cubicBezTo>
                  <a:pt x="227" y="59"/>
                  <a:pt x="233" y="47"/>
                  <a:pt x="228" y="45"/>
                </a:cubicBezTo>
                <a:cubicBezTo>
                  <a:pt x="226" y="47"/>
                  <a:pt x="229" y="50"/>
                  <a:pt x="227" y="52"/>
                </a:cubicBezTo>
                <a:cubicBezTo>
                  <a:pt x="226" y="49"/>
                  <a:pt x="225" y="48"/>
                  <a:pt x="222" y="49"/>
                </a:cubicBezTo>
                <a:cubicBezTo>
                  <a:pt x="225" y="47"/>
                  <a:pt x="216" y="47"/>
                  <a:pt x="220" y="44"/>
                </a:cubicBezTo>
                <a:cubicBezTo>
                  <a:pt x="218" y="44"/>
                  <a:pt x="218" y="45"/>
                  <a:pt x="217" y="44"/>
                </a:cubicBezTo>
                <a:cubicBezTo>
                  <a:pt x="217" y="43"/>
                  <a:pt x="218" y="41"/>
                  <a:pt x="219" y="41"/>
                </a:cubicBezTo>
                <a:cubicBezTo>
                  <a:pt x="219" y="44"/>
                  <a:pt x="220" y="41"/>
                  <a:pt x="222" y="41"/>
                </a:cubicBezTo>
                <a:cubicBezTo>
                  <a:pt x="222" y="42"/>
                  <a:pt x="223" y="43"/>
                  <a:pt x="222" y="44"/>
                </a:cubicBezTo>
                <a:cubicBezTo>
                  <a:pt x="225" y="44"/>
                  <a:pt x="227" y="44"/>
                  <a:pt x="228" y="44"/>
                </a:cubicBezTo>
                <a:cubicBezTo>
                  <a:pt x="228" y="41"/>
                  <a:pt x="227" y="39"/>
                  <a:pt x="226" y="37"/>
                </a:cubicBezTo>
                <a:cubicBezTo>
                  <a:pt x="224" y="37"/>
                  <a:pt x="223" y="37"/>
                  <a:pt x="222" y="37"/>
                </a:cubicBezTo>
                <a:cubicBezTo>
                  <a:pt x="222" y="33"/>
                  <a:pt x="218" y="34"/>
                  <a:pt x="217" y="31"/>
                </a:cubicBezTo>
                <a:cubicBezTo>
                  <a:pt x="213" y="31"/>
                  <a:pt x="211" y="30"/>
                  <a:pt x="211" y="27"/>
                </a:cubicBezTo>
                <a:cubicBezTo>
                  <a:pt x="207" y="27"/>
                  <a:pt x="204" y="28"/>
                  <a:pt x="203" y="25"/>
                </a:cubicBezTo>
                <a:cubicBezTo>
                  <a:pt x="202" y="27"/>
                  <a:pt x="199" y="26"/>
                  <a:pt x="199" y="27"/>
                </a:cubicBezTo>
                <a:cubicBezTo>
                  <a:pt x="202" y="27"/>
                  <a:pt x="197" y="29"/>
                  <a:pt x="200" y="29"/>
                </a:cubicBezTo>
                <a:cubicBezTo>
                  <a:pt x="200" y="29"/>
                  <a:pt x="201" y="28"/>
                  <a:pt x="202" y="29"/>
                </a:cubicBezTo>
                <a:cubicBezTo>
                  <a:pt x="200" y="29"/>
                  <a:pt x="202" y="32"/>
                  <a:pt x="200" y="33"/>
                </a:cubicBezTo>
                <a:cubicBezTo>
                  <a:pt x="197" y="27"/>
                  <a:pt x="189" y="29"/>
                  <a:pt x="186" y="23"/>
                </a:cubicBezTo>
                <a:cubicBezTo>
                  <a:pt x="188" y="23"/>
                  <a:pt x="188" y="21"/>
                  <a:pt x="189" y="21"/>
                </a:cubicBezTo>
                <a:cubicBezTo>
                  <a:pt x="191" y="20"/>
                  <a:pt x="194" y="22"/>
                  <a:pt x="195" y="20"/>
                </a:cubicBezTo>
                <a:cubicBezTo>
                  <a:pt x="193" y="20"/>
                  <a:pt x="191" y="19"/>
                  <a:pt x="190" y="18"/>
                </a:cubicBezTo>
                <a:cubicBezTo>
                  <a:pt x="192" y="18"/>
                  <a:pt x="190" y="15"/>
                  <a:pt x="191" y="14"/>
                </a:cubicBezTo>
                <a:cubicBezTo>
                  <a:pt x="189" y="14"/>
                  <a:pt x="189" y="12"/>
                  <a:pt x="189" y="10"/>
                </a:cubicBezTo>
                <a:cubicBezTo>
                  <a:pt x="185" y="12"/>
                  <a:pt x="185" y="7"/>
                  <a:pt x="181" y="7"/>
                </a:cubicBezTo>
                <a:cubicBezTo>
                  <a:pt x="181" y="10"/>
                  <a:pt x="181" y="11"/>
                  <a:pt x="179" y="12"/>
                </a:cubicBezTo>
                <a:cubicBezTo>
                  <a:pt x="182" y="13"/>
                  <a:pt x="185" y="14"/>
                  <a:pt x="186" y="16"/>
                </a:cubicBezTo>
                <a:cubicBezTo>
                  <a:pt x="186" y="17"/>
                  <a:pt x="185" y="17"/>
                  <a:pt x="185" y="18"/>
                </a:cubicBezTo>
                <a:cubicBezTo>
                  <a:pt x="187" y="18"/>
                  <a:pt x="188" y="17"/>
                  <a:pt x="188" y="18"/>
                </a:cubicBezTo>
                <a:cubicBezTo>
                  <a:pt x="185" y="19"/>
                  <a:pt x="185" y="20"/>
                  <a:pt x="188" y="18"/>
                </a:cubicBezTo>
                <a:cubicBezTo>
                  <a:pt x="187" y="24"/>
                  <a:pt x="182" y="22"/>
                  <a:pt x="179" y="25"/>
                </a:cubicBezTo>
                <a:cubicBezTo>
                  <a:pt x="180" y="22"/>
                  <a:pt x="178" y="18"/>
                  <a:pt x="175" y="20"/>
                </a:cubicBezTo>
                <a:cubicBezTo>
                  <a:pt x="177" y="17"/>
                  <a:pt x="175" y="13"/>
                  <a:pt x="173" y="12"/>
                </a:cubicBezTo>
                <a:cubicBezTo>
                  <a:pt x="174" y="10"/>
                  <a:pt x="176" y="11"/>
                  <a:pt x="176" y="9"/>
                </a:cubicBezTo>
                <a:cubicBezTo>
                  <a:pt x="174" y="6"/>
                  <a:pt x="169" y="4"/>
                  <a:pt x="166" y="1"/>
                </a:cubicBezTo>
                <a:cubicBezTo>
                  <a:pt x="163" y="2"/>
                  <a:pt x="163" y="2"/>
                  <a:pt x="160" y="1"/>
                </a:cubicBezTo>
                <a:cubicBezTo>
                  <a:pt x="159" y="4"/>
                  <a:pt x="155" y="4"/>
                  <a:pt x="154" y="7"/>
                </a:cubicBezTo>
                <a:cubicBezTo>
                  <a:pt x="156" y="8"/>
                  <a:pt x="157" y="12"/>
                  <a:pt x="156" y="12"/>
                </a:cubicBezTo>
                <a:cubicBezTo>
                  <a:pt x="148" y="10"/>
                  <a:pt x="142" y="6"/>
                  <a:pt x="134" y="6"/>
                </a:cubicBezTo>
                <a:cubicBezTo>
                  <a:pt x="133" y="8"/>
                  <a:pt x="134" y="9"/>
                  <a:pt x="135" y="12"/>
                </a:cubicBezTo>
                <a:cubicBezTo>
                  <a:pt x="131" y="14"/>
                  <a:pt x="127" y="12"/>
                  <a:pt x="123" y="12"/>
                </a:cubicBezTo>
                <a:cubicBezTo>
                  <a:pt x="123" y="11"/>
                  <a:pt x="127" y="9"/>
                  <a:pt x="124" y="9"/>
                </a:cubicBezTo>
                <a:close/>
                <a:moveTo>
                  <a:pt x="224" y="411"/>
                </a:moveTo>
                <a:cubicBezTo>
                  <a:pt x="222" y="411"/>
                  <a:pt x="222" y="409"/>
                  <a:pt x="222" y="407"/>
                </a:cubicBezTo>
                <a:cubicBezTo>
                  <a:pt x="226" y="407"/>
                  <a:pt x="225" y="409"/>
                  <a:pt x="224" y="411"/>
                </a:cubicBezTo>
                <a:close/>
                <a:moveTo>
                  <a:pt x="192" y="495"/>
                </a:moveTo>
                <a:cubicBezTo>
                  <a:pt x="190" y="496"/>
                  <a:pt x="191" y="491"/>
                  <a:pt x="189" y="494"/>
                </a:cubicBezTo>
                <a:cubicBezTo>
                  <a:pt x="188" y="493"/>
                  <a:pt x="188" y="492"/>
                  <a:pt x="188" y="492"/>
                </a:cubicBezTo>
                <a:cubicBezTo>
                  <a:pt x="189" y="492"/>
                  <a:pt x="189" y="491"/>
                  <a:pt x="189" y="491"/>
                </a:cubicBezTo>
                <a:cubicBezTo>
                  <a:pt x="191" y="492"/>
                  <a:pt x="192" y="493"/>
                  <a:pt x="192" y="495"/>
                </a:cubicBezTo>
                <a:close/>
                <a:moveTo>
                  <a:pt x="179" y="490"/>
                </a:moveTo>
                <a:cubicBezTo>
                  <a:pt x="182" y="490"/>
                  <a:pt x="186" y="493"/>
                  <a:pt x="186" y="492"/>
                </a:cubicBezTo>
                <a:cubicBezTo>
                  <a:pt x="189" y="493"/>
                  <a:pt x="185" y="494"/>
                  <a:pt x="185" y="495"/>
                </a:cubicBezTo>
                <a:cubicBezTo>
                  <a:pt x="183" y="493"/>
                  <a:pt x="180" y="492"/>
                  <a:pt x="179" y="490"/>
                </a:cubicBezTo>
                <a:close/>
                <a:moveTo>
                  <a:pt x="171" y="556"/>
                </a:moveTo>
                <a:cubicBezTo>
                  <a:pt x="170" y="557"/>
                  <a:pt x="170" y="550"/>
                  <a:pt x="169" y="555"/>
                </a:cubicBezTo>
                <a:cubicBezTo>
                  <a:pt x="168" y="555"/>
                  <a:pt x="168" y="553"/>
                  <a:pt x="168" y="552"/>
                </a:cubicBezTo>
                <a:cubicBezTo>
                  <a:pt x="171" y="554"/>
                  <a:pt x="174" y="551"/>
                  <a:pt x="173" y="554"/>
                </a:cubicBezTo>
                <a:cubicBezTo>
                  <a:pt x="174" y="554"/>
                  <a:pt x="175" y="553"/>
                  <a:pt x="175" y="552"/>
                </a:cubicBezTo>
                <a:cubicBezTo>
                  <a:pt x="177" y="554"/>
                  <a:pt x="173" y="556"/>
                  <a:pt x="179" y="554"/>
                </a:cubicBezTo>
                <a:cubicBezTo>
                  <a:pt x="179" y="555"/>
                  <a:pt x="179" y="556"/>
                  <a:pt x="179" y="556"/>
                </a:cubicBezTo>
                <a:cubicBezTo>
                  <a:pt x="175" y="557"/>
                  <a:pt x="172" y="552"/>
                  <a:pt x="171" y="556"/>
                </a:cubicBezTo>
                <a:close/>
                <a:moveTo>
                  <a:pt x="89" y="571"/>
                </a:moveTo>
                <a:cubicBezTo>
                  <a:pt x="91" y="570"/>
                  <a:pt x="93" y="571"/>
                  <a:pt x="92" y="573"/>
                </a:cubicBezTo>
                <a:cubicBezTo>
                  <a:pt x="90" y="573"/>
                  <a:pt x="89" y="572"/>
                  <a:pt x="89" y="571"/>
                </a:cubicBezTo>
                <a:close/>
                <a:moveTo>
                  <a:pt x="98" y="5"/>
                </a:moveTo>
                <a:cubicBezTo>
                  <a:pt x="99" y="6"/>
                  <a:pt x="101" y="9"/>
                  <a:pt x="99" y="10"/>
                </a:cubicBezTo>
                <a:cubicBezTo>
                  <a:pt x="98" y="9"/>
                  <a:pt x="97" y="7"/>
                  <a:pt x="98" y="5"/>
                </a:cubicBezTo>
                <a:close/>
                <a:moveTo>
                  <a:pt x="59" y="13"/>
                </a:moveTo>
                <a:cubicBezTo>
                  <a:pt x="57" y="14"/>
                  <a:pt x="61" y="19"/>
                  <a:pt x="59" y="21"/>
                </a:cubicBezTo>
                <a:cubicBezTo>
                  <a:pt x="59" y="18"/>
                  <a:pt x="54" y="11"/>
                  <a:pt x="61" y="10"/>
                </a:cubicBezTo>
                <a:cubicBezTo>
                  <a:pt x="62" y="13"/>
                  <a:pt x="63" y="14"/>
                  <a:pt x="61" y="16"/>
                </a:cubicBezTo>
                <a:cubicBezTo>
                  <a:pt x="59" y="15"/>
                  <a:pt x="60" y="14"/>
                  <a:pt x="59" y="13"/>
                </a:cubicBezTo>
                <a:close/>
                <a:moveTo>
                  <a:pt x="88" y="10"/>
                </a:moveTo>
                <a:cubicBezTo>
                  <a:pt x="92" y="11"/>
                  <a:pt x="86" y="14"/>
                  <a:pt x="90" y="16"/>
                </a:cubicBezTo>
                <a:cubicBezTo>
                  <a:pt x="87" y="15"/>
                  <a:pt x="87" y="16"/>
                  <a:pt x="85" y="16"/>
                </a:cubicBezTo>
                <a:cubicBezTo>
                  <a:pt x="87" y="15"/>
                  <a:pt x="88" y="13"/>
                  <a:pt x="88" y="10"/>
                </a:cubicBezTo>
                <a:close/>
                <a:moveTo>
                  <a:pt x="140" y="10"/>
                </a:moveTo>
                <a:cubicBezTo>
                  <a:pt x="140" y="11"/>
                  <a:pt x="139" y="11"/>
                  <a:pt x="138" y="11"/>
                </a:cubicBezTo>
                <a:cubicBezTo>
                  <a:pt x="138" y="13"/>
                  <a:pt x="139" y="13"/>
                  <a:pt x="141" y="14"/>
                </a:cubicBezTo>
                <a:cubicBezTo>
                  <a:pt x="139" y="16"/>
                  <a:pt x="138" y="12"/>
                  <a:pt x="136" y="12"/>
                </a:cubicBezTo>
                <a:cubicBezTo>
                  <a:pt x="137" y="11"/>
                  <a:pt x="138" y="10"/>
                  <a:pt x="140" y="10"/>
                </a:cubicBezTo>
                <a:close/>
                <a:moveTo>
                  <a:pt x="92" y="14"/>
                </a:moveTo>
                <a:cubicBezTo>
                  <a:pt x="94" y="14"/>
                  <a:pt x="93" y="16"/>
                  <a:pt x="96" y="16"/>
                </a:cubicBezTo>
                <a:cubicBezTo>
                  <a:pt x="96" y="17"/>
                  <a:pt x="93" y="16"/>
                  <a:pt x="93" y="18"/>
                </a:cubicBezTo>
                <a:cubicBezTo>
                  <a:pt x="92" y="20"/>
                  <a:pt x="92" y="14"/>
                  <a:pt x="91" y="18"/>
                </a:cubicBezTo>
                <a:cubicBezTo>
                  <a:pt x="88" y="17"/>
                  <a:pt x="93" y="15"/>
                  <a:pt x="92" y="14"/>
                </a:cubicBezTo>
                <a:close/>
                <a:moveTo>
                  <a:pt x="48" y="21"/>
                </a:moveTo>
                <a:cubicBezTo>
                  <a:pt x="50" y="22"/>
                  <a:pt x="51" y="23"/>
                  <a:pt x="52" y="25"/>
                </a:cubicBezTo>
                <a:cubicBezTo>
                  <a:pt x="54" y="26"/>
                  <a:pt x="53" y="24"/>
                  <a:pt x="55" y="23"/>
                </a:cubicBezTo>
                <a:cubicBezTo>
                  <a:pt x="54" y="22"/>
                  <a:pt x="53" y="24"/>
                  <a:pt x="51" y="23"/>
                </a:cubicBezTo>
                <a:cubicBezTo>
                  <a:pt x="52" y="23"/>
                  <a:pt x="52" y="22"/>
                  <a:pt x="51" y="22"/>
                </a:cubicBezTo>
                <a:cubicBezTo>
                  <a:pt x="52" y="20"/>
                  <a:pt x="54" y="22"/>
                  <a:pt x="55" y="22"/>
                </a:cubicBezTo>
                <a:cubicBezTo>
                  <a:pt x="56" y="22"/>
                  <a:pt x="54" y="25"/>
                  <a:pt x="56" y="25"/>
                </a:cubicBezTo>
                <a:cubicBezTo>
                  <a:pt x="52" y="27"/>
                  <a:pt x="54" y="26"/>
                  <a:pt x="54" y="29"/>
                </a:cubicBezTo>
                <a:cubicBezTo>
                  <a:pt x="50" y="28"/>
                  <a:pt x="48" y="27"/>
                  <a:pt x="47" y="30"/>
                </a:cubicBezTo>
                <a:cubicBezTo>
                  <a:pt x="46" y="28"/>
                  <a:pt x="44" y="28"/>
                  <a:pt x="44" y="25"/>
                </a:cubicBezTo>
                <a:cubicBezTo>
                  <a:pt x="43" y="26"/>
                  <a:pt x="42" y="26"/>
                  <a:pt x="41" y="27"/>
                </a:cubicBezTo>
                <a:cubicBezTo>
                  <a:pt x="41" y="28"/>
                  <a:pt x="43" y="28"/>
                  <a:pt x="42" y="30"/>
                </a:cubicBezTo>
                <a:cubicBezTo>
                  <a:pt x="40" y="29"/>
                  <a:pt x="39" y="31"/>
                  <a:pt x="37" y="31"/>
                </a:cubicBezTo>
                <a:cubicBezTo>
                  <a:pt x="35" y="29"/>
                  <a:pt x="40" y="28"/>
                  <a:pt x="39" y="25"/>
                </a:cubicBezTo>
                <a:cubicBezTo>
                  <a:pt x="43" y="26"/>
                  <a:pt x="44" y="25"/>
                  <a:pt x="43" y="22"/>
                </a:cubicBezTo>
                <a:cubicBezTo>
                  <a:pt x="45" y="23"/>
                  <a:pt x="46" y="24"/>
                  <a:pt x="48" y="25"/>
                </a:cubicBezTo>
                <a:cubicBezTo>
                  <a:pt x="50" y="24"/>
                  <a:pt x="49" y="22"/>
                  <a:pt x="48" y="21"/>
                </a:cubicBezTo>
                <a:close/>
                <a:moveTo>
                  <a:pt x="59" y="27"/>
                </a:moveTo>
                <a:cubicBezTo>
                  <a:pt x="55" y="26"/>
                  <a:pt x="59" y="23"/>
                  <a:pt x="60" y="22"/>
                </a:cubicBezTo>
                <a:cubicBezTo>
                  <a:pt x="62" y="24"/>
                  <a:pt x="58" y="25"/>
                  <a:pt x="59" y="27"/>
                </a:cubicBezTo>
                <a:close/>
                <a:moveTo>
                  <a:pt x="174" y="28"/>
                </a:moveTo>
                <a:cubicBezTo>
                  <a:pt x="175" y="26"/>
                  <a:pt x="176" y="28"/>
                  <a:pt x="179" y="27"/>
                </a:cubicBezTo>
                <a:cubicBezTo>
                  <a:pt x="179" y="28"/>
                  <a:pt x="174" y="29"/>
                  <a:pt x="179" y="31"/>
                </a:cubicBezTo>
                <a:cubicBezTo>
                  <a:pt x="179" y="32"/>
                  <a:pt x="181" y="34"/>
                  <a:pt x="178" y="34"/>
                </a:cubicBezTo>
                <a:cubicBezTo>
                  <a:pt x="178" y="30"/>
                  <a:pt x="176" y="30"/>
                  <a:pt x="174" y="28"/>
                </a:cubicBezTo>
                <a:close/>
                <a:moveTo>
                  <a:pt x="58" y="28"/>
                </a:moveTo>
                <a:cubicBezTo>
                  <a:pt x="59" y="29"/>
                  <a:pt x="60" y="30"/>
                  <a:pt x="61" y="31"/>
                </a:cubicBezTo>
                <a:cubicBezTo>
                  <a:pt x="60" y="33"/>
                  <a:pt x="58" y="33"/>
                  <a:pt x="57" y="34"/>
                </a:cubicBezTo>
                <a:cubicBezTo>
                  <a:pt x="54" y="32"/>
                  <a:pt x="59" y="30"/>
                  <a:pt x="58" y="28"/>
                </a:cubicBezTo>
                <a:close/>
                <a:moveTo>
                  <a:pt x="33" y="29"/>
                </a:moveTo>
                <a:cubicBezTo>
                  <a:pt x="36" y="28"/>
                  <a:pt x="34" y="31"/>
                  <a:pt x="36" y="31"/>
                </a:cubicBezTo>
                <a:cubicBezTo>
                  <a:pt x="35" y="32"/>
                  <a:pt x="33" y="33"/>
                  <a:pt x="31" y="33"/>
                </a:cubicBezTo>
                <a:cubicBezTo>
                  <a:pt x="32" y="32"/>
                  <a:pt x="34" y="31"/>
                  <a:pt x="33" y="29"/>
                </a:cubicBezTo>
                <a:close/>
                <a:moveTo>
                  <a:pt x="69" y="32"/>
                </a:moveTo>
                <a:cubicBezTo>
                  <a:pt x="68" y="32"/>
                  <a:pt x="68" y="32"/>
                  <a:pt x="67" y="33"/>
                </a:cubicBezTo>
                <a:cubicBezTo>
                  <a:pt x="65" y="33"/>
                  <a:pt x="68" y="30"/>
                  <a:pt x="65" y="31"/>
                </a:cubicBezTo>
                <a:cubicBezTo>
                  <a:pt x="65" y="28"/>
                  <a:pt x="70" y="29"/>
                  <a:pt x="69" y="32"/>
                </a:cubicBezTo>
                <a:close/>
                <a:moveTo>
                  <a:pt x="157" y="31"/>
                </a:moveTo>
                <a:cubicBezTo>
                  <a:pt x="161" y="33"/>
                  <a:pt x="167" y="34"/>
                  <a:pt x="170" y="36"/>
                </a:cubicBezTo>
                <a:cubicBezTo>
                  <a:pt x="165" y="38"/>
                  <a:pt x="161" y="31"/>
                  <a:pt x="157" y="34"/>
                </a:cubicBezTo>
                <a:cubicBezTo>
                  <a:pt x="154" y="34"/>
                  <a:pt x="158" y="33"/>
                  <a:pt x="157" y="31"/>
                </a:cubicBezTo>
                <a:close/>
                <a:moveTo>
                  <a:pt x="173" y="34"/>
                </a:moveTo>
                <a:cubicBezTo>
                  <a:pt x="176" y="35"/>
                  <a:pt x="171" y="38"/>
                  <a:pt x="175" y="38"/>
                </a:cubicBezTo>
                <a:cubicBezTo>
                  <a:pt x="171" y="40"/>
                  <a:pt x="171" y="35"/>
                  <a:pt x="173" y="34"/>
                </a:cubicBezTo>
                <a:close/>
                <a:moveTo>
                  <a:pt x="209" y="35"/>
                </a:moveTo>
                <a:cubicBezTo>
                  <a:pt x="209" y="34"/>
                  <a:pt x="210" y="35"/>
                  <a:pt x="211" y="35"/>
                </a:cubicBezTo>
                <a:cubicBezTo>
                  <a:pt x="211" y="36"/>
                  <a:pt x="211" y="38"/>
                  <a:pt x="209" y="38"/>
                </a:cubicBezTo>
                <a:cubicBezTo>
                  <a:pt x="208" y="36"/>
                  <a:pt x="211" y="36"/>
                  <a:pt x="209" y="35"/>
                </a:cubicBezTo>
                <a:close/>
                <a:moveTo>
                  <a:pt x="24" y="71"/>
                </a:moveTo>
                <a:cubicBezTo>
                  <a:pt x="25" y="72"/>
                  <a:pt x="27" y="73"/>
                  <a:pt x="29" y="73"/>
                </a:cubicBezTo>
                <a:cubicBezTo>
                  <a:pt x="29" y="75"/>
                  <a:pt x="27" y="75"/>
                  <a:pt x="24" y="75"/>
                </a:cubicBezTo>
                <a:cubicBezTo>
                  <a:pt x="24" y="74"/>
                  <a:pt x="23" y="73"/>
                  <a:pt x="24" y="71"/>
                </a:cubicBezTo>
                <a:close/>
                <a:moveTo>
                  <a:pt x="29" y="78"/>
                </a:moveTo>
                <a:cubicBezTo>
                  <a:pt x="31" y="77"/>
                  <a:pt x="28" y="81"/>
                  <a:pt x="30" y="80"/>
                </a:cubicBezTo>
                <a:cubicBezTo>
                  <a:pt x="29" y="81"/>
                  <a:pt x="24" y="82"/>
                  <a:pt x="24" y="81"/>
                </a:cubicBezTo>
                <a:cubicBezTo>
                  <a:pt x="25" y="79"/>
                  <a:pt x="28" y="81"/>
                  <a:pt x="29" y="78"/>
                </a:cubicBezTo>
                <a:close/>
                <a:moveTo>
                  <a:pt x="70" y="91"/>
                </a:moveTo>
                <a:cubicBezTo>
                  <a:pt x="69" y="92"/>
                  <a:pt x="69" y="95"/>
                  <a:pt x="66" y="95"/>
                </a:cubicBezTo>
                <a:cubicBezTo>
                  <a:pt x="67" y="93"/>
                  <a:pt x="67" y="91"/>
                  <a:pt x="70" y="91"/>
                </a:cubicBezTo>
                <a:close/>
                <a:moveTo>
                  <a:pt x="67" y="97"/>
                </a:moveTo>
                <a:cubicBezTo>
                  <a:pt x="70" y="96"/>
                  <a:pt x="66" y="100"/>
                  <a:pt x="69" y="99"/>
                </a:cubicBezTo>
                <a:cubicBezTo>
                  <a:pt x="69" y="100"/>
                  <a:pt x="68" y="101"/>
                  <a:pt x="66" y="100"/>
                </a:cubicBezTo>
                <a:cubicBezTo>
                  <a:pt x="66" y="100"/>
                  <a:pt x="67" y="99"/>
                  <a:pt x="66" y="99"/>
                </a:cubicBezTo>
                <a:cubicBezTo>
                  <a:pt x="66" y="98"/>
                  <a:pt x="67" y="98"/>
                  <a:pt x="67" y="97"/>
                </a:cubicBezTo>
                <a:close/>
                <a:moveTo>
                  <a:pt x="42" y="97"/>
                </a:moveTo>
                <a:cubicBezTo>
                  <a:pt x="43" y="99"/>
                  <a:pt x="40" y="99"/>
                  <a:pt x="40" y="100"/>
                </a:cubicBezTo>
                <a:cubicBezTo>
                  <a:pt x="38" y="99"/>
                  <a:pt x="40" y="96"/>
                  <a:pt x="42" y="97"/>
                </a:cubicBezTo>
                <a:close/>
                <a:moveTo>
                  <a:pt x="92" y="99"/>
                </a:moveTo>
                <a:cubicBezTo>
                  <a:pt x="93" y="101"/>
                  <a:pt x="93" y="102"/>
                  <a:pt x="92" y="103"/>
                </a:cubicBezTo>
                <a:cubicBezTo>
                  <a:pt x="90" y="102"/>
                  <a:pt x="94" y="99"/>
                  <a:pt x="89" y="100"/>
                </a:cubicBezTo>
                <a:cubicBezTo>
                  <a:pt x="89" y="99"/>
                  <a:pt x="90" y="99"/>
                  <a:pt x="92" y="99"/>
                </a:cubicBezTo>
                <a:close/>
                <a:moveTo>
                  <a:pt x="23" y="100"/>
                </a:moveTo>
                <a:cubicBezTo>
                  <a:pt x="25" y="101"/>
                  <a:pt x="21" y="103"/>
                  <a:pt x="23" y="105"/>
                </a:cubicBezTo>
                <a:cubicBezTo>
                  <a:pt x="21" y="104"/>
                  <a:pt x="21" y="102"/>
                  <a:pt x="23" y="100"/>
                </a:cubicBezTo>
                <a:close/>
                <a:moveTo>
                  <a:pt x="24" y="103"/>
                </a:moveTo>
                <a:cubicBezTo>
                  <a:pt x="27" y="103"/>
                  <a:pt x="28" y="105"/>
                  <a:pt x="28" y="107"/>
                </a:cubicBezTo>
                <a:cubicBezTo>
                  <a:pt x="32" y="107"/>
                  <a:pt x="28" y="105"/>
                  <a:pt x="30" y="104"/>
                </a:cubicBezTo>
                <a:cubicBezTo>
                  <a:pt x="34" y="105"/>
                  <a:pt x="30" y="106"/>
                  <a:pt x="30" y="108"/>
                </a:cubicBezTo>
                <a:cubicBezTo>
                  <a:pt x="28" y="108"/>
                  <a:pt x="26" y="108"/>
                  <a:pt x="25" y="107"/>
                </a:cubicBezTo>
                <a:cubicBezTo>
                  <a:pt x="25" y="106"/>
                  <a:pt x="25" y="105"/>
                  <a:pt x="26" y="105"/>
                </a:cubicBezTo>
                <a:cubicBezTo>
                  <a:pt x="26" y="104"/>
                  <a:pt x="24" y="104"/>
                  <a:pt x="24" y="103"/>
                </a:cubicBezTo>
                <a:close/>
                <a:moveTo>
                  <a:pt x="38" y="104"/>
                </a:moveTo>
                <a:cubicBezTo>
                  <a:pt x="37" y="106"/>
                  <a:pt x="38" y="108"/>
                  <a:pt x="34" y="108"/>
                </a:cubicBezTo>
                <a:cubicBezTo>
                  <a:pt x="34" y="107"/>
                  <a:pt x="34" y="106"/>
                  <a:pt x="34" y="105"/>
                </a:cubicBezTo>
                <a:cubicBezTo>
                  <a:pt x="35" y="104"/>
                  <a:pt x="36" y="104"/>
                  <a:pt x="38" y="104"/>
                </a:cubicBezTo>
                <a:close/>
                <a:moveTo>
                  <a:pt x="24" y="109"/>
                </a:moveTo>
                <a:cubicBezTo>
                  <a:pt x="22" y="109"/>
                  <a:pt x="20" y="109"/>
                  <a:pt x="19" y="108"/>
                </a:cubicBezTo>
                <a:cubicBezTo>
                  <a:pt x="19" y="105"/>
                  <a:pt x="25" y="105"/>
                  <a:pt x="24" y="109"/>
                </a:cubicBezTo>
                <a:close/>
                <a:moveTo>
                  <a:pt x="37" y="112"/>
                </a:moveTo>
                <a:cubicBezTo>
                  <a:pt x="37" y="111"/>
                  <a:pt x="39" y="111"/>
                  <a:pt x="42" y="111"/>
                </a:cubicBezTo>
                <a:cubicBezTo>
                  <a:pt x="42" y="113"/>
                  <a:pt x="38" y="113"/>
                  <a:pt x="37" y="112"/>
                </a:cubicBezTo>
                <a:close/>
                <a:moveTo>
                  <a:pt x="24" y="127"/>
                </a:moveTo>
                <a:cubicBezTo>
                  <a:pt x="26" y="129"/>
                  <a:pt x="22" y="132"/>
                  <a:pt x="21" y="134"/>
                </a:cubicBezTo>
                <a:cubicBezTo>
                  <a:pt x="19" y="134"/>
                  <a:pt x="23" y="131"/>
                  <a:pt x="19" y="131"/>
                </a:cubicBezTo>
                <a:cubicBezTo>
                  <a:pt x="18" y="130"/>
                  <a:pt x="20" y="130"/>
                  <a:pt x="20" y="131"/>
                </a:cubicBezTo>
                <a:cubicBezTo>
                  <a:pt x="23" y="131"/>
                  <a:pt x="23" y="129"/>
                  <a:pt x="24" y="127"/>
                </a:cubicBezTo>
                <a:close/>
                <a:moveTo>
                  <a:pt x="238" y="128"/>
                </a:moveTo>
                <a:cubicBezTo>
                  <a:pt x="241" y="128"/>
                  <a:pt x="239" y="130"/>
                  <a:pt x="239" y="132"/>
                </a:cubicBezTo>
                <a:cubicBezTo>
                  <a:pt x="237" y="131"/>
                  <a:pt x="238" y="129"/>
                  <a:pt x="238" y="128"/>
                </a:cubicBezTo>
                <a:close/>
                <a:moveTo>
                  <a:pt x="19" y="138"/>
                </a:moveTo>
                <a:cubicBezTo>
                  <a:pt x="20" y="138"/>
                  <a:pt x="21" y="139"/>
                  <a:pt x="21" y="140"/>
                </a:cubicBezTo>
                <a:cubicBezTo>
                  <a:pt x="20" y="141"/>
                  <a:pt x="18" y="140"/>
                  <a:pt x="18" y="142"/>
                </a:cubicBezTo>
                <a:cubicBezTo>
                  <a:pt x="15" y="141"/>
                  <a:pt x="18" y="139"/>
                  <a:pt x="19" y="138"/>
                </a:cubicBezTo>
                <a:close/>
                <a:moveTo>
                  <a:pt x="21" y="211"/>
                </a:moveTo>
                <a:cubicBezTo>
                  <a:pt x="24" y="211"/>
                  <a:pt x="26" y="213"/>
                  <a:pt x="24" y="214"/>
                </a:cubicBezTo>
                <a:cubicBezTo>
                  <a:pt x="24" y="212"/>
                  <a:pt x="21" y="213"/>
                  <a:pt x="21" y="211"/>
                </a:cubicBezTo>
                <a:close/>
                <a:moveTo>
                  <a:pt x="32" y="227"/>
                </a:moveTo>
                <a:cubicBezTo>
                  <a:pt x="34" y="225"/>
                  <a:pt x="35" y="229"/>
                  <a:pt x="36" y="229"/>
                </a:cubicBezTo>
                <a:cubicBezTo>
                  <a:pt x="35" y="231"/>
                  <a:pt x="34" y="227"/>
                  <a:pt x="32" y="227"/>
                </a:cubicBezTo>
                <a:close/>
                <a:moveTo>
                  <a:pt x="30" y="238"/>
                </a:moveTo>
                <a:cubicBezTo>
                  <a:pt x="29" y="238"/>
                  <a:pt x="29" y="234"/>
                  <a:pt x="32" y="235"/>
                </a:cubicBezTo>
                <a:cubicBezTo>
                  <a:pt x="31" y="236"/>
                  <a:pt x="31" y="238"/>
                  <a:pt x="33" y="238"/>
                </a:cubicBezTo>
                <a:cubicBezTo>
                  <a:pt x="33" y="240"/>
                  <a:pt x="31" y="236"/>
                  <a:pt x="30" y="238"/>
                </a:cubicBezTo>
                <a:close/>
                <a:moveTo>
                  <a:pt x="27" y="238"/>
                </a:moveTo>
                <a:cubicBezTo>
                  <a:pt x="26" y="239"/>
                  <a:pt x="25" y="240"/>
                  <a:pt x="24" y="240"/>
                </a:cubicBezTo>
                <a:cubicBezTo>
                  <a:pt x="24" y="242"/>
                  <a:pt x="28" y="241"/>
                  <a:pt x="29" y="242"/>
                </a:cubicBezTo>
                <a:cubicBezTo>
                  <a:pt x="23" y="246"/>
                  <a:pt x="22" y="236"/>
                  <a:pt x="27" y="238"/>
                </a:cubicBezTo>
                <a:close/>
                <a:moveTo>
                  <a:pt x="30" y="263"/>
                </a:moveTo>
                <a:cubicBezTo>
                  <a:pt x="29" y="265"/>
                  <a:pt x="29" y="268"/>
                  <a:pt x="27" y="268"/>
                </a:cubicBezTo>
                <a:cubicBezTo>
                  <a:pt x="29" y="270"/>
                  <a:pt x="30" y="272"/>
                  <a:pt x="34" y="271"/>
                </a:cubicBezTo>
                <a:cubicBezTo>
                  <a:pt x="34" y="274"/>
                  <a:pt x="31" y="272"/>
                  <a:pt x="33" y="275"/>
                </a:cubicBezTo>
                <a:cubicBezTo>
                  <a:pt x="30" y="275"/>
                  <a:pt x="32" y="271"/>
                  <a:pt x="27" y="272"/>
                </a:cubicBezTo>
                <a:cubicBezTo>
                  <a:pt x="25" y="269"/>
                  <a:pt x="29" y="266"/>
                  <a:pt x="24" y="264"/>
                </a:cubicBezTo>
                <a:cubicBezTo>
                  <a:pt x="25" y="263"/>
                  <a:pt x="28" y="264"/>
                  <a:pt x="30" y="263"/>
                </a:cubicBezTo>
                <a:close/>
                <a:moveTo>
                  <a:pt x="46" y="273"/>
                </a:moveTo>
                <a:cubicBezTo>
                  <a:pt x="49" y="273"/>
                  <a:pt x="47" y="277"/>
                  <a:pt x="48" y="279"/>
                </a:cubicBezTo>
                <a:cubicBezTo>
                  <a:pt x="45" y="278"/>
                  <a:pt x="47" y="276"/>
                  <a:pt x="46" y="273"/>
                </a:cubicBezTo>
                <a:close/>
                <a:moveTo>
                  <a:pt x="30" y="287"/>
                </a:moveTo>
                <a:cubicBezTo>
                  <a:pt x="31" y="285"/>
                  <a:pt x="32" y="288"/>
                  <a:pt x="34" y="287"/>
                </a:cubicBezTo>
                <a:cubicBezTo>
                  <a:pt x="35" y="289"/>
                  <a:pt x="31" y="287"/>
                  <a:pt x="32" y="290"/>
                </a:cubicBezTo>
                <a:cubicBezTo>
                  <a:pt x="29" y="290"/>
                  <a:pt x="32" y="287"/>
                  <a:pt x="30" y="287"/>
                </a:cubicBezTo>
                <a:close/>
                <a:moveTo>
                  <a:pt x="39" y="288"/>
                </a:moveTo>
                <a:cubicBezTo>
                  <a:pt x="40" y="288"/>
                  <a:pt x="40" y="289"/>
                  <a:pt x="40" y="290"/>
                </a:cubicBezTo>
                <a:cubicBezTo>
                  <a:pt x="38" y="290"/>
                  <a:pt x="34" y="287"/>
                  <a:pt x="35" y="291"/>
                </a:cubicBezTo>
                <a:cubicBezTo>
                  <a:pt x="30" y="289"/>
                  <a:pt x="37" y="288"/>
                  <a:pt x="39" y="288"/>
                </a:cubicBezTo>
                <a:close/>
                <a:moveTo>
                  <a:pt x="37" y="292"/>
                </a:moveTo>
                <a:cubicBezTo>
                  <a:pt x="40" y="291"/>
                  <a:pt x="40" y="293"/>
                  <a:pt x="42" y="292"/>
                </a:cubicBezTo>
                <a:cubicBezTo>
                  <a:pt x="41" y="293"/>
                  <a:pt x="37" y="294"/>
                  <a:pt x="37" y="292"/>
                </a:cubicBezTo>
                <a:close/>
                <a:moveTo>
                  <a:pt x="46" y="328"/>
                </a:moveTo>
                <a:cubicBezTo>
                  <a:pt x="47" y="327"/>
                  <a:pt x="47" y="329"/>
                  <a:pt x="49" y="328"/>
                </a:cubicBezTo>
                <a:cubicBezTo>
                  <a:pt x="49" y="329"/>
                  <a:pt x="49" y="330"/>
                  <a:pt x="50" y="330"/>
                </a:cubicBezTo>
                <a:cubicBezTo>
                  <a:pt x="49" y="332"/>
                  <a:pt x="47" y="329"/>
                  <a:pt x="46" y="328"/>
                </a:cubicBezTo>
                <a:close/>
                <a:moveTo>
                  <a:pt x="53" y="334"/>
                </a:moveTo>
                <a:cubicBezTo>
                  <a:pt x="55" y="334"/>
                  <a:pt x="52" y="335"/>
                  <a:pt x="53" y="337"/>
                </a:cubicBezTo>
                <a:cubicBezTo>
                  <a:pt x="50" y="336"/>
                  <a:pt x="50" y="337"/>
                  <a:pt x="48" y="337"/>
                </a:cubicBezTo>
                <a:cubicBezTo>
                  <a:pt x="46" y="336"/>
                  <a:pt x="49" y="336"/>
                  <a:pt x="48" y="334"/>
                </a:cubicBezTo>
                <a:cubicBezTo>
                  <a:pt x="51" y="336"/>
                  <a:pt x="52" y="337"/>
                  <a:pt x="53" y="334"/>
                </a:cubicBezTo>
                <a:close/>
                <a:moveTo>
                  <a:pt x="55" y="345"/>
                </a:moveTo>
                <a:cubicBezTo>
                  <a:pt x="53" y="341"/>
                  <a:pt x="59" y="346"/>
                  <a:pt x="60" y="343"/>
                </a:cubicBezTo>
                <a:cubicBezTo>
                  <a:pt x="63" y="346"/>
                  <a:pt x="56" y="344"/>
                  <a:pt x="55" y="345"/>
                </a:cubicBezTo>
                <a:close/>
                <a:moveTo>
                  <a:pt x="48" y="346"/>
                </a:moveTo>
                <a:cubicBezTo>
                  <a:pt x="49" y="348"/>
                  <a:pt x="47" y="349"/>
                  <a:pt x="47" y="350"/>
                </a:cubicBezTo>
                <a:cubicBezTo>
                  <a:pt x="46" y="350"/>
                  <a:pt x="45" y="349"/>
                  <a:pt x="44" y="349"/>
                </a:cubicBezTo>
                <a:cubicBezTo>
                  <a:pt x="45" y="348"/>
                  <a:pt x="46" y="346"/>
                  <a:pt x="48" y="346"/>
                </a:cubicBezTo>
                <a:close/>
                <a:moveTo>
                  <a:pt x="55" y="346"/>
                </a:moveTo>
                <a:cubicBezTo>
                  <a:pt x="52" y="347"/>
                  <a:pt x="56" y="350"/>
                  <a:pt x="56" y="347"/>
                </a:cubicBezTo>
                <a:cubicBezTo>
                  <a:pt x="57" y="347"/>
                  <a:pt x="57" y="348"/>
                  <a:pt x="58" y="348"/>
                </a:cubicBezTo>
                <a:cubicBezTo>
                  <a:pt x="55" y="349"/>
                  <a:pt x="55" y="351"/>
                  <a:pt x="52" y="351"/>
                </a:cubicBezTo>
                <a:cubicBezTo>
                  <a:pt x="52" y="350"/>
                  <a:pt x="54" y="348"/>
                  <a:pt x="50" y="348"/>
                </a:cubicBezTo>
                <a:cubicBezTo>
                  <a:pt x="51" y="347"/>
                  <a:pt x="53" y="346"/>
                  <a:pt x="55" y="346"/>
                </a:cubicBezTo>
                <a:close/>
                <a:moveTo>
                  <a:pt x="49" y="350"/>
                </a:moveTo>
                <a:cubicBezTo>
                  <a:pt x="52" y="350"/>
                  <a:pt x="49" y="353"/>
                  <a:pt x="51" y="353"/>
                </a:cubicBezTo>
                <a:cubicBezTo>
                  <a:pt x="50" y="353"/>
                  <a:pt x="45" y="353"/>
                  <a:pt x="45" y="351"/>
                </a:cubicBezTo>
                <a:cubicBezTo>
                  <a:pt x="48" y="351"/>
                  <a:pt x="49" y="353"/>
                  <a:pt x="49" y="350"/>
                </a:cubicBezTo>
                <a:close/>
                <a:moveTo>
                  <a:pt x="62" y="351"/>
                </a:moveTo>
                <a:cubicBezTo>
                  <a:pt x="61" y="353"/>
                  <a:pt x="61" y="353"/>
                  <a:pt x="61" y="355"/>
                </a:cubicBezTo>
                <a:cubicBezTo>
                  <a:pt x="56" y="354"/>
                  <a:pt x="57" y="357"/>
                  <a:pt x="53" y="356"/>
                </a:cubicBezTo>
                <a:cubicBezTo>
                  <a:pt x="53" y="355"/>
                  <a:pt x="53" y="355"/>
                  <a:pt x="53" y="354"/>
                </a:cubicBezTo>
                <a:cubicBezTo>
                  <a:pt x="57" y="357"/>
                  <a:pt x="58" y="352"/>
                  <a:pt x="62" y="351"/>
                </a:cubicBezTo>
                <a:close/>
                <a:moveTo>
                  <a:pt x="60" y="362"/>
                </a:moveTo>
                <a:cubicBezTo>
                  <a:pt x="61" y="362"/>
                  <a:pt x="61" y="362"/>
                  <a:pt x="62" y="362"/>
                </a:cubicBezTo>
                <a:cubicBezTo>
                  <a:pt x="62" y="364"/>
                  <a:pt x="61" y="365"/>
                  <a:pt x="61" y="366"/>
                </a:cubicBezTo>
                <a:cubicBezTo>
                  <a:pt x="59" y="365"/>
                  <a:pt x="61" y="364"/>
                  <a:pt x="60" y="362"/>
                </a:cubicBezTo>
                <a:close/>
                <a:moveTo>
                  <a:pt x="224" y="375"/>
                </a:moveTo>
                <a:cubicBezTo>
                  <a:pt x="227" y="376"/>
                  <a:pt x="223" y="378"/>
                  <a:pt x="221" y="378"/>
                </a:cubicBezTo>
                <a:cubicBezTo>
                  <a:pt x="221" y="377"/>
                  <a:pt x="224" y="377"/>
                  <a:pt x="224" y="375"/>
                </a:cubicBezTo>
                <a:close/>
                <a:moveTo>
                  <a:pt x="217" y="392"/>
                </a:moveTo>
                <a:cubicBezTo>
                  <a:pt x="219" y="392"/>
                  <a:pt x="219" y="397"/>
                  <a:pt x="216" y="396"/>
                </a:cubicBezTo>
                <a:cubicBezTo>
                  <a:pt x="216" y="394"/>
                  <a:pt x="217" y="393"/>
                  <a:pt x="217" y="392"/>
                </a:cubicBezTo>
                <a:close/>
                <a:moveTo>
                  <a:pt x="72" y="415"/>
                </a:moveTo>
                <a:cubicBezTo>
                  <a:pt x="71" y="417"/>
                  <a:pt x="69" y="415"/>
                  <a:pt x="67" y="415"/>
                </a:cubicBezTo>
                <a:cubicBezTo>
                  <a:pt x="68" y="414"/>
                  <a:pt x="71" y="414"/>
                  <a:pt x="72" y="415"/>
                </a:cubicBezTo>
                <a:close/>
                <a:moveTo>
                  <a:pt x="199" y="415"/>
                </a:moveTo>
                <a:cubicBezTo>
                  <a:pt x="201" y="416"/>
                  <a:pt x="200" y="419"/>
                  <a:pt x="197" y="418"/>
                </a:cubicBezTo>
                <a:cubicBezTo>
                  <a:pt x="197" y="417"/>
                  <a:pt x="199" y="416"/>
                  <a:pt x="199" y="415"/>
                </a:cubicBezTo>
                <a:close/>
                <a:moveTo>
                  <a:pt x="209" y="416"/>
                </a:moveTo>
                <a:cubicBezTo>
                  <a:pt x="211" y="416"/>
                  <a:pt x="212" y="417"/>
                  <a:pt x="213" y="417"/>
                </a:cubicBezTo>
                <a:cubicBezTo>
                  <a:pt x="210" y="419"/>
                  <a:pt x="212" y="420"/>
                  <a:pt x="211" y="422"/>
                </a:cubicBezTo>
                <a:cubicBezTo>
                  <a:pt x="210" y="421"/>
                  <a:pt x="208" y="419"/>
                  <a:pt x="209" y="422"/>
                </a:cubicBezTo>
                <a:cubicBezTo>
                  <a:pt x="205" y="421"/>
                  <a:pt x="212" y="419"/>
                  <a:pt x="209" y="416"/>
                </a:cubicBezTo>
                <a:close/>
                <a:moveTo>
                  <a:pt x="72" y="420"/>
                </a:moveTo>
                <a:cubicBezTo>
                  <a:pt x="71" y="418"/>
                  <a:pt x="68" y="419"/>
                  <a:pt x="69" y="417"/>
                </a:cubicBezTo>
                <a:cubicBezTo>
                  <a:pt x="71" y="417"/>
                  <a:pt x="72" y="418"/>
                  <a:pt x="74" y="418"/>
                </a:cubicBezTo>
                <a:cubicBezTo>
                  <a:pt x="75" y="420"/>
                  <a:pt x="71" y="419"/>
                  <a:pt x="72" y="420"/>
                </a:cubicBezTo>
                <a:cubicBezTo>
                  <a:pt x="71" y="420"/>
                  <a:pt x="71" y="420"/>
                  <a:pt x="72" y="420"/>
                </a:cubicBezTo>
                <a:close/>
                <a:moveTo>
                  <a:pt x="135" y="424"/>
                </a:moveTo>
                <a:cubicBezTo>
                  <a:pt x="140" y="423"/>
                  <a:pt x="134" y="426"/>
                  <a:pt x="137" y="427"/>
                </a:cubicBezTo>
                <a:cubicBezTo>
                  <a:pt x="134" y="429"/>
                  <a:pt x="134" y="425"/>
                  <a:pt x="135" y="424"/>
                </a:cubicBezTo>
                <a:close/>
                <a:moveTo>
                  <a:pt x="199" y="424"/>
                </a:moveTo>
                <a:cubicBezTo>
                  <a:pt x="202" y="424"/>
                  <a:pt x="202" y="427"/>
                  <a:pt x="199" y="427"/>
                </a:cubicBezTo>
                <a:cubicBezTo>
                  <a:pt x="199" y="426"/>
                  <a:pt x="199" y="425"/>
                  <a:pt x="199" y="424"/>
                </a:cubicBezTo>
                <a:close/>
                <a:moveTo>
                  <a:pt x="183" y="425"/>
                </a:moveTo>
                <a:cubicBezTo>
                  <a:pt x="184" y="425"/>
                  <a:pt x="185" y="426"/>
                  <a:pt x="186" y="426"/>
                </a:cubicBezTo>
                <a:cubicBezTo>
                  <a:pt x="183" y="426"/>
                  <a:pt x="186" y="431"/>
                  <a:pt x="181" y="431"/>
                </a:cubicBezTo>
                <a:cubicBezTo>
                  <a:pt x="183" y="430"/>
                  <a:pt x="183" y="428"/>
                  <a:pt x="183" y="425"/>
                </a:cubicBezTo>
                <a:close/>
                <a:moveTo>
                  <a:pt x="69" y="427"/>
                </a:moveTo>
                <a:cubicBezTo>
                  <a:pt x="70" y="427"/>
                  <a:pt x="70" y="428"/>
                  <a:pt x="70" y="428"/>
                </a:cubicBezTo>
                <a:cubicBezTo>
                  <a:pt x="71" y="429"/>
                  <a:pt x="74" y="429"/>
                  <a:pt x="73" y="431"/>
                </a:cubicBezTo>
                <a:cubicBezTo>
                  <a:pt x="71" y="430"/>
                  <a:pt x="69" y="430"/>
                  <a:pt x="69" y="427"/>
                </a:cubicBezTo>
                <a:close/>
                <a:moveTo>
                  <a:pt x="212" y="427"/>
                </a:moveTo>
                <a:cubicBezTo>
                  <a:pt x="211" y="428"/>
                  <a:pt x="210" y="428"/>
                  <a:pt x="211" y="430"/>
                </a:cubicBezTo>
                <a:cubicBezTo>
                  <a:pt x="209" y="430"/>
                  <a:pt x="209" y="429"/>
                  <a:pt x="209" y="427"/>
                </a:cubicBezTo>
                <a:cubicBezTo>
                  <a:pt x="209" y="427"/>
                  <a:pt x="211" y="427"/>
                  <a:pt x="212" y="427"/>
                </a:cubicBezTo>
                <a:close/>
                <a:moveTo>
                  <a:pt x="161" y="429"/>
                </a:moveTo>
                <a:cubicBezTo>
                  <a:pt x="162" y="429"/>
                  <a:pt x="163" y="429"/>
                  <a:pt x="165" y="429"/>
                </a:cubicBezTo>
                <a:cubicBezTo>
                  <a:pt x="166" y="430"/>
                  <a:pt x="168" y="432"/>
                  <a:pt x="166" y="433"/>
                </a:cubicBezTo>
                <a:cubicBezTo>
                  <a:pt x="162" y="432"/>
                  <a:pt x="165" y="431"/>
                  <a:pt x="164" y="429"/>
                </a:cubicBezTo>
                <a:cubicBezTo>
                  <a:pt x="163" y="429"/>
                  <a:pt x="162" y="429"/>
                  <a:pt x="161" y="429"/>
                </a:cubicBezTo>
                <a:close/>
                <a:moveTo>
                  <a:pt x="189" y="429"/>
                </a:moveTo>
                <a:cubicBezTo>
                  <a:pt x="189" y="429"/>
                  <a:pt x="190" y="429"/>
                  <a:pt x="191" y="429"/>
                </a:cubicBezTo>
                <a:cubicBezTo>
                  <a:pt x="190" y="430"/>
                  <a:pt x="191" y="430"/>
                  <a:pt x="191" y="430"/>
                </a:cubicBezTo>
                <a:cubicBezTo>
                  <a:pt x="191" y="431"/>
                  <a:pt x="190" y="432"/>
                  <a:pt x="191" y="433"/>
                </a:cubicBezTo>
                <a:cubicBezTo>
                  <a:pt x="188" y="432"/>
                  <a:pt x="190" y="432"/>
                  <a:pt x="189" y="429"/>
                </a:cubicBezTo>
                <a:close/>
                <a:moveTo>
                  <a:pt x="196" y="430"/>
                </a:moveTo>
                <a:cubicBezTo>
                  <a:pt x="197" y="430"/>
                  <a:pt x="197" y="430"/>
                  <a:pt x="198" y="430"/>
                </a:cubicBezTo>
                <a:cubicBezTo>
                  <a:pt x="198" y="431"/>
                  <a:pt x="197" y="431"/>
                  <a:pt x="197" y="431"/>
                </a:cubicBezTo>
                <a:cubicBezTo>
                  <a:pt x="197" y="432"/>
                  <a:pt x="197" y="433"/>
                  <a:pt x="198" y="433"/>
                </a:cubicBezTo>
                <a:cubicBezTo>
                  <a:pt x="196" y="435"/>
                  <a:pt x="194" y="432"/>
                  <a:pt x="196" y="430"/>
                </a:cubicBezTo>
                <a:close/>
                <a:moveTo>
                  <a:pt x="207" y="430"/>
                </a:moveTo>
                <a:cubicBezTo>
                  <a:pt x="208" y="431"/>
                  <a:pt x="211" y="432"/>
                  <a:pt x="210" y="434"/>
                </a:cubicBezTo>
                <a:cubicBezTo>
                  <a:pt x="209" y="434"/>
                  <a:pt x="208" y="431"/>
                  <a:pt x="208" y="433"/>
                </a:cubicBezTo>
                <a:cubicBezTo>
                  <a:pt x="206" y="433"/>
                  <a:pt x="206" y="431"/>
                  <a:pt x="207" y="430"/>
                </a:cubicBezTo>
                <a:close/>
                <a:moveTo>
                  <a:pt x="217" y="431"/>
                </a:moveTo>
                <a:cubicBezTo>
                  <a:pt x="220" y="432"/>
                  <a:pt x="215" y="433"/>
                  <a:pt x="216" y="435"/>
                </a:cubicBezTo>
                <a:cubicBezTo>
                  <a:pt x="215" y="434"/>
                  <a:pt x="213" y="435"/>
                  <a:pt x="213" y="433"/>
                </a:cubicBezTo>
                <a:cubicBezTo>
                  <a:pt x="215" y="433"/>
                  <a:pt x="217" y="433"/>
                  <a:pt x="217" y="431"/>
                </a:cubicBezTo>
                <a:close/>
                <a:moveTo>
                  <a:pt x="146" y="436"/>
                </a:moveTo>
                <a:cubicBezTo>
                  <a:pt x="144" y="436"/>
                  <a:pt x="142" y="436"/>
                  <a:pt x="142" y="434"/>
                </a:cubicBezTo>
                <a:cubicBezTo>
                  <a:pt x="145" y="433"/>
                  <a:pt x="146" y="433"/>
                  <a:pt x="146" y="436"/>
                </a:cubicBezTo>
                <a:close/>
                <a:moveTo>
                  <a:pt x="172" y="435"/>
                </a:moveTo>
                <a:cubicBezTo>
                  <a:pt x="173" y="434"/>
                  <a:pt x="175" y="438"/>
                  <a:pt x="176" y="438"/>
                </a:cubicBezTo>
                <a:cubicBezTo>
                  <a:pt x="176" y="440"/>
                  <a:pt x="174" y="438"/>
                  <a:pt x="172" y="438"/>
                </a:cubicBezTo>
                <a:cubicBezTo>
                  <a:pt x="173" y="437"/>
                  <a:pt x="173" y="437"/>
                  <a:pt x="173" y="437"/>
                </a:cubicBezTo>
                <a:cubicBezTo>
                  <a:pt x="173" y="436"/>
                  <a:pt x="173" y="435"/>
                  <a:pt x="172" y="435"/>
                </a:cubicBezTo>
                <a:close/>
                <a:moveTo>
                  <a:pt x="189" y="435"/>
                </a:moveTo>
                <a:cubicBezTo>
                  <a:pt x="191" y="435"/>
                  <a:pt x="190" y="438"/>
                  <a:pt x="192" y="438"/>
                </a:cubicBezTo>
                <a:cubicBezTo>
                  <a:pt x="191" y="440"/>
                  <a:pt x="188" y="437"/>
                  <a:pt x="189" y="435"/>
                </a:cubicBezTo>
                <a:close/>
                <a:moveTo>
                  <a:pt x="142" y="438"/>
                </a:moveTo>
                <a:cubicBezTo>
                  <a:pt x="144" y="438"/>
                  <a:pt x="145" y="439"/>
                  <a:pt x="146" y="439"/>
                </a:cubicBezTo>
                <a:cubicBezTo>
                  <a:pt x="145" y="441"/>
                  <a:pt x="141" y="440"/>
                  <a:pt x="142" y="438"/>
                </a:cubicBezTo>
                <a:close/>
                <a:moveTo>
                  <a:pt x="179" y="440"/>
                </a:moveTo>
                <a:cubicBezTo>
                  <a:pt x="182" y="442"/>
                  <a:pt x="184" y="439"/>
                  <a:pt x="186" y="440"/>
                </a:cubicBezTo>
                <a:cubicBezTo>
                  <a:pt x="185" y="442"/>
                  <a:pt x="181" y="443"/>
                  <a:pt x="178" y="442"/>
                </a:cubicBezTo>
                <a:cubicBezTo>
                  <a:pt x="178" y="441"/>
                  <a:pt x="179" y="441"/>
                  <a:pt x="179" y="440"/>
                </a:cubicBezTo>
                <a:close/>
                <a:moveTo>
                  <a:pt x="202" y="440"/>
                </a:moveTo>
                <a:cubicBezTo>
                  <a:pt x="203" y="439"/>
                  <a:pt x="201" y="442"/>
                  <a:pt x="203" y="443"/>
                </a:cubicBezTo>
                <a:cubicBezTo>
                  <a:pt x="205" y="443"/>
                  <a:pt x="207" y="442"/>
                  <a:pt x="209" y="442"/>
                </a:cubicBezTo>
                <a:cubicBezTo>
                  <a:pt x="209" y="445"/>
                  <a:pt x="210" y="444"/>
                  <a:pt x="213" y="444"/>
                </a:cubicBezTo>
                <a:cubicBezTo>
                  <a:pt x="212" y="444"/>
                  <a:pt x="211" y="444"/>
                  <a:pt x="211" y="446"/>
                </a:cubicBezTo>
                <a:cubicBezTo>
                  <a:pt x="210" y="445"/>
                  <a:pt x="209" y="445"/>
                  <a:pt x="208" y="445"/>
                </a:cubicBezTo>
                <a:cubicBezTo>
                  <a:pt x="208" y="444"/>
                  <a:pt x="208" y="444"/>
                  <a:pt x="208" y="443"/>
                </a:cubicBezTo>
                <a:cubicBezTo>
                  <a:pt x="206" y="444"/>
                  <a:pt x="203" y="444"/>
                  <a:pt x="200" y="444"/>
                </a:cubicBezTo>
                <a:cubicBezTo>
                  <a:pt x="201" y="443"/>
                  <a:pt x="201" y="442"/>
                  <a:pt x="200" y="442"/>
                </a:cubicBezTo>
                <a:cubicBezTo>
                  <a:pt x="200" y="441"/>
                  <a:pt x="202" y="441"/>
                  <a:pt x="202" y="440"/>
                </a:cubicBezTo>
                <a:close/>
                <a:moveTo>
                  <a:pt x="176" y="443"/>
                </a:moveTo>
                <a:cubicBezTo>
                  <a:pt x="180" y="444"/>
                  <a:pt x="179" y="450"/>
                  <a:pt x="179" y="452"/>
                </a:cubicBezTo>
                <a:cubicBezTo>
                  <a:pt x="175" y="452"/>
                  <a:pt x="179" y="449"/>
                  <a:pt x="175" y="448"/>
                </a:cubicBezTo>
                <a:cubicBezTo>
                  <a:pt x="177" y="446"/>
                  <a:pt x="176" y="446"/>
                  <a:pt x="176" y="443"/>
                </a:cubicBezTo>
                <a:close/>
                <a:moveTo>
                  <a:pt x="196" y="444"/>
                </a:moveTo>
                <a:cubicBezTo>
                  <a:pt x="199" y="445"/>
                  <a:pt x="202" y="446"/>
                  <a:pt x="203" y="450"/>
                </a:cubicBezTo>
                <a:cubicBezTo>
                  <a:pt x="199" y="447"/>
                  <a:pt x="198" y="448"/>
                  <a:pt x="196" y="444"/>
                </a:cubicBezTo>
                <a:close/>
                <a:moveTo>
                  <a:pt x="168" y="444"/>
                </a:moveTo>
                <a:cubicBezTo>
                  <a:pt x="172" y="444"/>
                  <a:pt x="172" y="447"/>
                  <a:pt x="173" y="448"/>
                </a:cubicBezTo>
                <a:cubicBezTo>
                  <a:pt x="172" y="449"/>
                  <a:pt x="169" y="446"/>
                  <a:pt x="168" y="444"/>
                </a:cubicBezTo>
                <a:close/>
                <a:moveTo>
                  <a:pt x="216" y="444"/>
                </a:moveTo>
                <a:cubicBezTo>
                  <a:pt x="217" y="444"/>
                  <a:pt x="215" y="448"/>
                  <a:pt x="215" y="449"/>
                </a:cubicBezTo>
                <a:cubicBezTo>
                  <a:pt x="212" y="448"/>
                  <a:pt x="215" y="445"/>
                  <a:pt x="216" y="444"/>
                </a:cubicBezTo>
                <a:close/>
                <a:moveTo>
                  <a:pt x="80" y="445"/>
                </a:moveTo>
                <a:cubicBezTo>
                  <a:pt x="82" y="446"/>
                  <a:pt x="80" y="446"/>
                  <a:pt x="80" y="448"/>
                </a:cubicBezTo>
                <a:cubicBezTo>
                  <a:pt x="78" y="449"/>
                  <a:pt x="79" y="447"/>
                  <a:pt x="77" y="447"/>
                </a:cubicBezTo>
                <a:cubicBezTo>
                  <a:pt x="77" y="450"/>
                  <a:pt x="78" y="449"/>
                  <a:pt x="79" y="452"/>
                </a:cubicBezTo>
                <a:cubicBezTo>
                  <a:pt x="78" y="452"/>
                  <a:pt x="78" y="450"/>
                  <a:pt x="76" y="451"/>
                </a:cubicBezTo>
                <a:cubicBezTo>
                  <a:pt x="76" y="449"/>
                  <a:pt x="76" y="447"/>
                  <a:pt x="76" y="446"/>
                </a:cubicBezTo>
                <a:cubicBezTo>
                  <a:pt x="78" y="447"/>
                  <a:pt x="77" y="444"/>
                  <a:pt x="80" y="445"/>
                </a:cubicBezTo>
                <a:close/>
                <a:moveTo>
                  <a:pt x="180" y="445"/>
                </a:moveTo>
                <a:cubicBezTo>
                  <a:pt x="182" y="446"/>
                  <a:pt x="183" y="445"/>
                  <a:pt x="185" y="445"/>
                </a:cubicBezTo>
                <a:cubicBezTo>
                  <a:pt x="184" y="447"/>
                  <a:pt x="180" y="450"/>
                  <a:pt x="180" y="445"/>
                </a:cubicBezTo>
                <a:close/>
                <a:moveTo>
                  <a:pt x="149" y="447"/>
                </a:moveTo>
                <a:cubicBezTo>
                  <a:pt x="152" y="448"/>
                  <a:pt x="150" y="450"/>
                  <a:pt x="151" y="451"/>
                </a:cubicBezTo>
                <a:cubicBezTo>
                  <a:pt x="150" y="451"/>
                  <a:pt x="150" y="450"/>
                  <a:pt x="148" y="450"/>
                </a:cubicBezTo>
                <a:cubicBezTo>
                  <a:pt x="148" y="449"/>
                  <a:pt x="150" y="449"/>
                  <a:pt x="149" y="447"/>
                </a:cubicBezTo>
                <a:close/>
                <a:moveTo>
                  <a:pt x="136" y="448"/>
                </a:moveTo>
                <a:cubicBezTo>
                  <a:pt x="138" y="447"/>
                  <a:pt x="140" y="450"/>
                  <a:pt x="141" y="450"/>
                </a:cubicBezTo>
                <a:cubicBezTo>
                  <a:pt x="138" y="451"/>
                  <a:pt x="143" y="454"/>
                  <a:pt x="141" y="455"/>
                </a:cubicBezTo>
                <a:cubicBezTo>
                  <a:pt x="138" y="454"/>
                  <a:pt x="140" y="449"/>
                  <a:pt x="136" y="448"/>
                </a:cubicBezTo>
                <a:close/>
                <a:moveTo>
                  <a:pt x="196" y="451"/>
                </a:moveTo>
                <a:cubicBezTo>
                  <a:pt x="194" y="452"/>
                  <a:pt x="195" y="454"/>
                  <a:pt x="192" y="453"/>
                </a:cubicBezTo>
                <a:cubicBezTo>
                  <a:pt x="193" y="450"/>
                  <a:pt x="192" y="452"/>
                  <a:pt x="189" y="452"/>
                </a:cubicBezTo>
                <a:cubicBezTo>
                  <a:pt x="189" y="450"/>
                  <a:pt x="187" y="451"/>
                  <a:pt x="186" y="450"/>
                </a:cubicBezTo>
                <a:cubicBezTo>
                  <a:pt x="187" y="450"/>
                  <a:pt x="187" y="448"/>
                  <a:pt x="189" y="448"/>
                </a:cubicBezTo>
                <a:cubicBezTo>
                  <a:pt x="186" y="451"/>
                  <a:pt x="195" y="450"/>
                  <a:pt x="197" y="451"/>
                </a:cubicBezTo>
                <a:cubicBezTo>
                  <a:pt x="196" y="452"/>
                  <a:pt x="196" y="452"/>
                  <a:pt x="196" y="451"/>
                </a:cubicBezTo>
                <a:close/>
                <a:moveTo>
                  <a:pt x="134" y="449"/>
                </a:moveTo>
                <a:cubicBezTo>
                  <a:pt x="135" y="449"/>
                  <a:pt x="134" y="451"/>
                  <a:pt x="136" y="451"/>
                </a:cubicBezTo>
                <a:cubicBezTo>
                  <a:pt x="136" y="452"/>
                  <a:pt x="134" y="451"/>
                  <a:pt x="133" y="451"/>
                </a:cubicBezTo>
                <a:cubicBezTo>
                  <a:pt x="133" y="450"/>
                  <a:pt x="133" y="450"/>
                  <a:pt x="134" y="449"/>
                </a:cubicBezTo>
                <a:close/>
                <a:moveTo>
                  <a:pt x="150" y="453"/>
                </a:moveTo>
                <a:cubicBezTo>
                  <a:pt x="152" y="453"/>
                  <a:pt x="152" y="454"/>
                  <a:pt x="154" y="454"/>
                </a:cubicBezTo>
                <a:cubicBezTo>
                  <a:pt x="153" y="455"/>
                  <a:pt x="148" y="454"/>
                  <a:pt x="149" y="457"/>
                </a:cubicBezTo>
                <a:cubicBezTo>
                  <a:pt x="146" y="457"/>
                  <a:pt x="150" y="455"/>
                  <a:pt x="150" y="453"/>
                </a:cubicBezTo>
                <a:close/>
                <a:moveTo>
                  <a:pt x="199" y="459"/>
                </a:moveTo>
                <a:cubicBezTo>
                  <a:pt x="199" y="457"/>
                  <a:pt x="202" y="456"/>
                  <a:pt x="198" y="456"/>
                </a:cubicBezTo>
                <a:cubicBezTo>
                  <a:pt x="199" y="455"/>
                  <a:pt x="200" y="455"/>
                  <a:pt x="202" y="455"/>
                </a:cubicBezTo>
                <a:cubicBezTo>
                  <a:pt x="203" y="455"/>
                  <a:pt x="202" y="454"/>
                  <a:pt x="203" y="453"/>
                </a:cubicBezTo>
                <a:cubicBezTo>
                  <a:pt x="206" y="454"/>
                  <a:pt x="201" y="460"/>
                  <a:pt x="204" y="459"/>
                </a:cubicBezTo>
                <a:cubicBezTo>
                  <a:pt x="204" y="460"/>
                  <a:pt x="203" y="461"/>
                  <a:pt x="203" y="462"/>
                </a:cubicBezTo>
                <a:cubicBezTo>
                  <a:pt x="202" y="462"/>
                  <a:pt x="203" y="461"/>
                  <a:pt x="203" y="460"/>
                </a:cubicBezTo>
                <a:cubicBezTo>
                  <a:pt x="202" y="459"/>
                  <a:pt x="201" y="458"/>
                  <a:pt x="199" y="459"/>
                </a:cubicBezTo>
                <a:close/>
                <a:moveTo>
                  <a:pt x="139" y="458"/>
                </a:moveTo>
                <a:cubicBezTo>
                  <a:pt x="139" y="456"/>
                  <a:pt x="143" y="457"/>
                  <a:pt x="145" y="455"/>
                </a:cubicBezTo>
                <a:cubicBezTo>
                  <a:pt x="145" y="457"/>
                  <a:pt x="145" y="459"/>
                  <a:pt x="142" y="459"/>
                </a:cubicBezTo>
                <a:cubicBezTo>
                  <a:pt x="144" y="456"/>
                  <a:pt x="142" y="458"/>
                  <a:pt x="139" y="458"/>
                </a:cubicBezTo>
                <a:close/>
                <a:moveTo>
                  <a:pt x="194" y="458"/>
                </a:moveTo>
                <a:cubicBezTo>
                  <a:pt x="194" y="457"/>
                  <a:pt x="195" y="458"/>
                  <a:pt x="197" y="458"/>
                </a:cubicBezTo>
                <a:cubicBezTo>
                  <a:pt x="194" y="464"/>
                  <a:pt x="194" y="463"/>
                  <a:pt x="194" y="458"/>
                </a:cubicBezTo>
                <a:close/>
                <a:moveTo>
                  <a:pt x="79" y="459"/>
                </a:moveTo>
                <a:cubicBezTo>
                  <a:pt x="82" y="460"/>
                  <a:pt x="79" y="461"/>
                  <a:pt x="79" y="462"/>
                </a:cubicBezTo>
                <a:cubicBezTo>
                  <a:pt x="77" y="462"/>
                  <a:pt x="77" y="461"/>
                  <a:pt x="77" y="460"/>
                </a:cubicBezTo>
                <a:cubicBezTo>
                  <a:pt x="78" y="460"/>
                  <a:pt x="78" y="460"/>
                  <a:pt x="79" y="459"/>
                </a:cubicBezTo>
                <a:close/>
                <a:moveTo>
                  <a:pt x="79" y="477"/>
                </a:moveTo>
                <a:cubicBezTo>
                  <a:pt x="81" y="478"/>
                  <a:pt x="81" y="476"/>
                  <a:pt x="85" y="477"/>
                </a:cubicBezTo>
                <a:cubicBezTo>
                  <a:pt x="84" y="478"/>
                  <a:pt x="80" y="479"/>
                  <a:pt x="83" y="481"/>
                </a:cubicBezTo>
                <a:cubicBezTo>
                  <a:pt x="82" y="482"/>
                  <a:pt x="80" y="482"/>
                  <a:pt x="78" y="483"/>
                </a:cubicBezTo>
                <a:cubicBezTo>
                  <a:pt x="76" y="480"/>
                  <a:pt x="83" y="483"/>
                  <a:pt x="81" y="480"/>
                </a:cubicBezTo>
                <a:cubicBezTo>
                  <a:pt x="81" y="478"/>
                  <a:pt x="80" y="481"/>
                  <a:pt x="78" y="480"/>
                </a:cubicBezTo>
                <a:cubicBezTo>
                  <a:pt x="77" y="477"/>
                  <a:pt x="77" y="475"/>
                  <a:pt x="77" y="471"/>
                </a:cubicBezTo>
                <a:cubicBezTo>
                  <a:pt x="79" y="470"/>
                  <a:pt x="78" y="471"/>
                  <a:pt x="80" y="471"/>
                </a:cubicBezTo>
                <a:cubicBezTo>
                  <a:pt x="80" y="469"/>
                  <a:pt x="76" y="470"/>
                  <a:pt x="77" y="468"/>
                </a:cubicBezTo>
                <a:cubicBezTo>
                  <a:pt x="79" y="469"/>
                  <a:pt x="79" y="465"/>
                  <a:pt x="77" y="466"/>
                </a:cubicBezTo>
                <a:cubicBezTo>
                  <a:pt x="77" y="465"/>
                  <a:pt x="78" y="464"/>
                  <a:pt x="78" y="463"/>
                </a:cubicBezTo>
                <a:cubicBezTo>
                  <a:pt x="80" y="463"/>
                  <a:pt x="81" y="463"/>
                  <a:pt x="82" y="464"/>
                </a:cubicBezTo>
                <a:cubicBezTo>
                  <a:pt x="83" y="466"/>
                  <a:pt x="80" y="466"/>
                  <a:pt x="80" y="468"/>
                </a:cubicBezTo>
                <a:cubicBezTo>
                  <a:pt x="80" y="469"/>
                  <a:pt x="83" y="468"/>
                  <a:pt x="84" y="469"/>
                </a:cubicBezTo>
                <a:cubicBezTo>
                  <a:pt x="84" y="470"/>
                  <a:pt x="82" y="469"/>
                  <a:pt x="81" y="470"/>
                </a:cubicBezTo>
                <a:cubicBezTo>
                  <a:pt x="82" y="471"/>
                  <a:pt x="85" y="470"/>
                  <a:pt x="84" y="473"/>
                </a:cubicBezTo>
                <a:cubicBezTo>
                  <a:pt x="81" y="473"/>
                  <a:pt x="80" y="471"/>
                  <a:pt x="79" y="472"/>
                </a:cubicBezTo>
                <a:cubicBezTo>
                  <a:pt x="80" y="474"/>
                  <a:pt x="83" y="475"/>
                  <a:pt x="79" y="477"/>
                </a:cubicBezTo>
                <a:close/>
                <a:moveTo>
                  <a:pt x="151" y="464"/>
                </a:moveTo>
                <a:cubicBezTo>
                  <a:pt x="153" y="465"/>
                  <a:pt x="151" y="469"/>
                  <a:pt x="154" y="470"/>
                </a:cubicBezTo>
                <a:cubicBezTo>
                  <a:pt x="152" y="472"/>
                  <a:pt x="151" y="470"/>
                  <a:pt x="153" y="473"/>
                </a:cubicBezTo>
                <a:cubicBezTo>
                  <a:pt x="152" y="473"/>
                  <a:pt x="151" y="474"/>
                  <a:pt x="149" y="473"/>
                </a:cubicBezTo>
                <a:cubicBezTo>
                  <a:pt x="150" y="472"/>
                  <a:pt x="150" y="467"/>
                  <a:pt x="151" y="464"/>
                </a:cubicBezTo>
                <a:close/>
                <a:moveTo>
                  <a:pt x="199" y="464"/>
                </a:moveTo>
                <a:cubicBezTo>
                  <a:pt x="200" y="465"/>
                  <a:pt x="202" y="465"/>
                  <a:pt x="203" y="466"/>
                </a:cubicBezTo>
                <a:cubicBezTo>
                  <a:pt x="205" y="467"/>
                  <a:pt x="200" y="468"/>
                  <a:pt x="203" y="468"/>
                </a:cubicBezTo>
                <a:cubicBezTo>
                  <a:pt x="202" y="469"/>
                  <a:pt x="200" y="469"/>
                  <a:pt x="199" y="469"/>
                </a:cubicBezTo>
                <a:cubicBezTo>
                  <a:pt x="201" y="468"/>
                  <a:pt x="198" y="466"/>
                  <a:pt x="197" y="468"/>
                </a:cubicBezTo>
                <a:cubicBezTo>
                  <a:pt x="195" y="467"/>
                  <a:pt x="200" y="466"/>
                  <a:pt x="199" y="464"/>
                </a:cubicBezTo>
                <a:close/>
                <a:moveTo>
                  <a:pt x="193" y="468"/>
                </a:moveTo>
                <a:cubicBezTo>
                  <a:pt x="194" y="466"/>
                  <a:pt x="196" y="469"/>
                  <a:pt x="196" y="470"/>
                </a:cubicBezTo>
                <a:cubicBezTo>
                  <a:pt x="195" y="470"/>
                  <a:pt x="194" y="470"/>
                  <a:pt x="193" y="470"/>
                </a:cubicBezTo>
                <a:cubicBezTo>
                  <a:pt x="192" y="469"/>
                  <a:pt x="195" y="468"/>
                  <a:pt x="193" y="468"/>
                </a:cubicBezTo>
                <a:close/>
                <a:moveTo>
                  <a:pt x="197" y="471"/>
                </a:moveTo>
                <a:cubicBezTo>
                  <a:pt x="198" y="471"/>
                  <a:pt x="198" y="473"/>
                  <a:pt x="200" y="472"/>
                </a:cubicBezTo>
                <a:cubicBezTo>
                  <a:pt x="198" y="473"/>
                  <a:pt x="198" y="476"/>
                  <a:pt x="196" y="477"/>
                </a:cubicBezTo>
                <a:cubicBezTo>
                  <a:pt x="194" y="475"/>
                  <a:pt x="197" y="474"/>
                  <a:pt x="197" y="471"/>
                </a:cubicBezTo>
                <a:close/>
                <a:moveTo>
                  <a:pt x="183" y="472"/>
                </a:moveTo>
                <a:cubicBezTo>
                  <a:pt x="184" y="472"/>
                  <a:pt x="187" y="472"/>
                  <a:pt x="188" y="473"/>
                </a:cubicBezTo>
                <a:cubicBezTo>
                  <a:pt x="186" y="474"/>
                  <a:pt x="185" y="472"/>
                  <a:pt x="183" y="473"/>
                </a:cubicBezTo>
                <a:cubicBezTo>
                  <a:pt x="183" y="473"/>
                  <a:pt x="183" y="472"/>
                  <a:pt x="183" y="472"/>
                </a:cubicBezTo>
                <a:close/>
                <a:moveTo>
                  <a:pt x="215" y="475"/>
                </a:moveTo>
                <a:cubicBezTo>
                  <a:pt x="218" y="477"/>
                  <a:pt x="214" y="482"/>
                  <a:pt x="218" y="484"/>
                </a:cubicBezTo>
                <a:cubicBezTo>
                  <a:pt x="218" y="485"/>
                  <a:pt x="216" y="484"/>
                  <a:pt x="216" y="484"/>
                </a:cubicBezTo>
                <a:cubicBezTo>
                  <a:pt x="215" y="484"/>
                  <a:pt x="216" y="484"/>
                  <a:pt x="216" y="484"/>
                </a:cubicBezTo>
                <a:cubicBezTo>
                  <a:pt x="213" y="487"/>
                  <a:pt x="211" y="481"/>
                  <a:pt x="208" y="483"/>
                </a:cubicBezTo>
                <a:cubicBezTo>
                  <a:pt x="208" y="480"/>
                  <a:pt x="212" y="483"/>
                  <a:pt x="214" y="483"/>
                </a:cubicBezTo>
                <a:cubicBezTo>
                  <a:pt x="214" y="482"/>
                  <a:pt x="215" y="482"/>
                  <a:pt x="216" y="482"/>
                </a:cubicBezTo>
                <a:cubicBezTo>
                  <a:pt x="213" y="480"/>
                  <a:pt x="214" y="477"/>
                  <a:pt x="215" y="475"/>
                </a:cubicBezTo>
                <a:close/>
                <a:moveTo>
                  <a:pt x="160" y="476"/>
                </a:moveTo>
                <a:cubicBezTo>
                  <a:pt x="163" y="476"/>
                  <a:pt x="163" y="477"/>
                  <a:pt x="163" y="479"/>
                </a:cubicBezTo>
                <a:cubicBezTo>
                  <a:pt x="161" y="479"/>
                  <a:pt x="160" y="478"/>
                  <a:pt x="160" y="476"/>
                </a:cubicBezTo>
                <a:close/>
                <a:moveTo>
                  <a:pt x="185" y="481"/>
                </a:moveTo>
                <a:cubicBezTo>
                  <a:pt x="185" y="483"/>
                  <a:pt x="179" y="484"/>
                  <a:pt x="179" y="481"/>
                </a:cubicBezTo>
                <a:cubicBezTo>
                  <a:pt x="182" y="482"/>
                  <a:pt x="182" y="480"/>
                  <a:pt x="185" y="481"/>
                </a:cubicBezTo>
                <a:close/>
                <a:moveTo>
                  <a:pt x="161" y="481"/>
                </a:moveTo>
                <a:cubicBezTo>
                  <a:pt x="164" y="481"/>
                  <a:pt x="165" y="483"/>
                  <a:pt x="168" y="483"/>
                </a:cubicBezTo>
                <a:cubicBezTo>
                  <a:pt x="167" y="484"/>
                  <a:pt x="161" y="483"/>
                  <a:pt x="161" y="481"/>
                </a:cubicBezTo>
                <a:close/>
                <a:moveTo>
                  <a:pt x="191" y="488"/>
                </a:moveTo>
                <a:cubicBezTo>
                  <a:pt x="192" y="487"/>
                  <a:pt x="190" y="483"/>
                  <a:pt x="192" y="481"/>
                </a:cubicBezTo>
                <a:cubicBezTo>
                  <a:pt x="197" y="483"/>
                  <a:pt x="190" y="485"/>
                  <a:pt x="192" y="489"/>
                </a:cubicBezTo>
                <a:cubicBezTo>
                  <a:pt x="189" y="490"/>
                  <a:pt x="188" y="486"/>
                  <a:pt x="188" y="489"/>
                </a:cubicBezTo>
                <a:cubicBezTo>
                  <a:pt x="187" y="489"/>
                  <a:pt x="187" y="488"/>
                  <a:pt x="185" y="488"/>
                </a:cubicBezTo>
                <a:cubicBezTo>
                  <a:pt x="186" y="488"/>
                  <a:pt x="186" y="487"/>
                  <a:pt x="185" y="487"/>
                </a:cubicBezTo>
                <a:cubicBezTo>
                  <a:pt x="186" y="486"/>
                  <a:pt x="188" y="487"/>
                  <a:pt x="189" y="486"/>
                </a:cubicBezTo>
                <a:cubicBezTo>
                  <a:pt x="189" y="488"/>
                  <a:pt x="189" y="488"/>
                  <a:pt x="191" y="488"/>
                </a:cubicBezTo>
                <a:close/>
                <a:moveTo>
                  <a:pt x="186" y="491"/>
                </a:moveTo>
                <a:cubicBezTo>
                  <a:pt x="185" y="490"/>
                  <a:pt x="182" y="490"/>
                  <a:pt x="183" y="488"/>
                </a:cubicBezTo>
                <a:cubicBezTo>
                  <a:pt x="185" y="488"/>
                  <a:pt x="186" y="489"/>
                  <a:pt x="186" y="491"/>
                </a:cubicBezTo>
                <a:close/>
                <a:moveTo>
                  <a:pt x="78" y="484"/>
                </a:moveTo>
                <a:cubicBezTo>
                  <a:pt x="79" y="484"/>
                  <a:pt x="79" y="484"/>
                  <a:pt x="80" y="484"/>
                </a:cubicBezTo>
                <a:cubicBezTo>
                  <a:pt x="81" y="486"/>
                  <a:pt x="80" y="486"/>
                  <a:pt x="79" y="486"/>
                </a:cubicBezTo>
                <a:cubicBezTo>
                  <a:pt x="79" y="487"/>
                  <a:pt x="81" y="487"/>
                  <a:pt x="83" y="487"/>
                </a:cubicBezTo>
                <a:cubicBezTo>
                  <a:pt x="81" y="489"/>
                  <a:pt x="82" y="493"/>
                  <a:pt x="78" y="493"/>
                </a:cubicBezTo>
                <a:cubicBezTo>
                  <a:pt x="78" y="492"/>
                  <a:pt x="80" y="491"/>
                  <a:pt x="79" y="490"/>
                </a:cubicBezTo>
                <a:cubicBezTo>
                  <a:pt x="76" y="491"/>
                  <a:pt x="74" y="490"/>
                  <a:pt x="73" y="494"/>
                </a:cubicBezTo>
                <a:cubicBezTo>
                  <a:pt x="70" y="493"/>
                  <a:pt x="74" y="490"/>
                  <a:pt x="72" y="488"/>
                </a:cubicBezTo>
                <a:cubicBezTo>
                  <a:pt x="74" y="490"/>
                  <a:pt x="73" y="490"/>
                  <a:pt x="77" y="490"/>
                </a:cubicBezTo>
                <a:cubicBezTo>
                  <a:pt x="77" y="488"/>
                  <a:pt x="79" y="487"/>
                  <a:pt x="78" y="484"/>
                </a:cubicBezTo>
                <a:close/>
                <a:moveTo>
                  <a:pt x="124" y="485"/>
                </a:moveTo>
                <a:cubicBezTo>
                  <a:pt x="127" y="486"/>
                  <a:pt x="123" y="487"/>
                  <a:pt x="124" y="488"/>
                </a:cubicBezTo>
                <a:cubicBezTo>
                  <a:pt x="124" y="488"/>
                  <a:pt x="123" y="488"/>
                  <a:pt x="123" y="488"/>
                </a:cubicBezTo>
                <a:cubicBezTo>
                  <a:pt x="122" y="489"/>
                  <a:pt x="124" y="489"/>
                  <a:pt x="125" y="489"/>
                </a:cubicBezTo>
                <a:cubicBezTo>
                  <a:pt x="124" y="490"/>
                  <a:pt x="122" y="492"/>
                  <a:pt x="121" y="490"/>
                </a:cubicBezTo>
                <a:cubicBezTo>
                  <a:pt x="122" y="489"/>
                  <a:pt x="122" y="487"/>
                  <a:pt x="122" y="486"/>
                </a:cubicBezTo>
                <a:cubicBezTo>
                  <a:pt x="123" y="486"/>
                  <a:pt x="124" y="486"/>
                  <a:pt x="124" y="485"/>
                </a:cubicBezTo>
                <a:close/>
                <a:moveTo>
                  <a:pt x="151" y="486"/>
                </a:moveTo>
                <a:cubicBezTo>
                  <a:pt x="152" y="486"/>
                  <a:pt x="154" y="486"/>
                  <a:pt x="154" y="488"/>
                </a:cubicBezTo>
                <a:cubicBezTo>
                  <a:pt x="152" y="489"/>
                  <a:pt x="151" y="486"/>
                  <a:pt x="150" y="488"/>
                </a:cubicBezTo>
                <a:cubicBezTo>
                  <a:pt x="148" y="488"/>
                  <a:pt x="151" y="487"/>
                  <a:pt x="151" y="486"/>
                </a:cubicBezTo>
                <a:close/>
                <a:moveTo>
                  <a:pt x="128" y="489"/>
                </a:moveTo>
                <a:cubicBezTo>
                  <a:pt x="130" y="489"/>
                  <a:pt x="129" y="491"/>
                  <a:pt x="133" y="490"/>
                </a:cubicBezTo>
                <a:cubicBezTo>
                  <a:pt x="131" y="492"/>
                  <a:pt x="130" y="491"/>
                  <a:pt x="127" y="491"/>
                </a:cubicBezTo>
                <a:cubicBezTo>
                  <a:pt x="127" y="490"/>
                  <a:pt x="128" y="490"/>
                  <a:pt x="128" y="489"/>
                </a:cubicBezTo>
                <a:close/>
                <a:moveTo>
                  <a:pt x="126" y="490"/>
                </a:moveTo>
                <a:cubicBezTo>
                  <a:pt x="125" y="491"/>
                  <a:pt x="125" y="492"/>
                  <a:pt x="125" y="493"/>
                </a:cubicBezTo>
                <a:cubicBezTo>
                  <a:pt x="124" y="493"/>
                  <a:pt x="123" y="493"/>
                  <a:pt x="122" y="493"/>
                </a:cubicBezTo>
                <a:cubicBezTo>
                  <a:pt x="122" y="491"/>
                  <a:pt x="124" y="491"/>
                  <a:pt x="126" y="490"/>
                </a:cubicBezTo>
                <a:close/>
                <a:moveTo>
                  <a:pt x="153" y="492"/>
                </a:moveTo>
                <a:cubicBezTo>
                  <a:pt x="151" y="492"/>
                  <a:pt x="151" y="493"/>
                  <a:pt x="149" y="493"/>
                </a:cubicBezTo>
                <a:cubicBezTo>
                  <a:pt x="148" y="494"/>
                  <a:pt x="152" y="495"/>
                  <a:pt x="149" y="495"/>
                </a:cubicBezTo>
                <a:cubicBezTo>
                  <a:pt x="145" y="495"/>
                  <a:pt x="150" y="493"/>
                  <a:pt x="148" y="491"/>
                </a:cubicBezTo>
                <a:cubicBezTo>
                  <a:pt x="150" y="491"/>
                  <a:pt x="152" y="493"/>
                  <a:pt x="153" y="491"/>
                </a:cubicBezTo>
                <a:cubicBezTo>
                  <a:pt x="154" y="494"/>
                  <a:pt x="156" y="495"/>
                  <a:pt x="157" y="497"/>
                </a:cubicBezTo>
                <a:cubicBezTo>
                  <a:pt x="154" y="497"/>
                  <a:pt x="154" y="494"/>
                  <a:pt x="153" y="492"/>
                </a:cubicBezTo>
                <a:close/>
                <a:moveTo>
                  <a:pt x="170" y="494"/>
                </a:moveTo>
                <a:cubicBezTo>
                  <a:pt x="172" y="494"/>
                  <a:pt x="170" y="496"/>
                  <a:pt x="171" y="497"/>
                </a:cubicBezTo>
                <a:cubicBezTo>
                  <a:pt x="170" y="497"/>
                  <a:pt x="168" y="497"/>
                  <a:pt x="167" y="497"/>
                </a:cubicBezTo>
                <a:cubicBezTo>
                  <a:pt x="167" y="496"/>
                  <a:pt x="169" y="496"/>
                  <a:pt x="170" y="496"/>
                </a:cubicBezTo>
                <a:cubicBezTo>
                  <a:pt x="170" y="495"/>
                  <a:pt x="170" y="495"/>
                  <a:pt x="170" y="494"/>
                </a:cubicBezTo>
                <a:close/>
                <a:moveTo>
                  <a:pt x="172" y="501"/>
                </a:moveTo>
                <a:cubicBezTo>
                  <a:pt x="171" y="501"/>
                  <a:pt x="170" y="500"/>
                  <a:pt x="171" y="498"/>
                </a:cubicBezTo>
                <a:cubicBezTo>
                  <a:pt x="175" y="498"/>
                  <a:pt x="176" y="497"/>
                  <a:pt x="179" y="497"/>
                </a:cubicBezTo>
                <a:cubicBezTo>
                  <a:pt x="180" y="500"/>
                  <a:pt x="178" y="501"/>
                  <a:pt x="178" y="503"/>
                </a:cubicBezTo>
                <a:cubicBezTo>
                  <a:pt x="176" y="502"/>
                  <a:pt x="175" y="500"/>
                  <a:pt x="174" y="499"/>
                </a:cubicBezTo>
                <a:cubicBezTo>
                  <a:pt x="173" y="500"/>
                  <a:pt x="173" y="502"/>
                  <a:pt x="171" y="502"/>
                </a:cubicBezTo>
                <a:cubicBezTo>
                  <a:pt x="169" y="502"/>
                  <a:pt x="171" y="501"/>
                  <a:pt x="172" y="501"/>
                </a:cubicBezTo>
                <a:close/>
                <a:moveTo>
                  <a:pt x="168" y="499"/>
                </a:moveTo>
                <a:cubicBezTo>
                  <a:pt x="167" y="502"/>
                  <a:pt x="167" y="501"/>
                  <a:pt x="166" y="503"/>
                </a:cubicBezTo>
                <a:cubicBezTo>
                  <a:pt x="165" y="501"/>
                  <a:pt x="164" y="500"/>
                  <a:pt x="163" y="499"/>
                </a:cubicBezTo>
                <a:cubicBezTo>
                  <a:pt x="165" y="497"/>
                  <a:pt x="165" y="500"/>
                  <a:pt x="168" y="499"/>
                </a:cubicBezTo>
                <a:close/>
                <a:moveTo>
                  <a:pt x="98" y="503"/>
                </a:moveTo>
                <a:cubicBezTo>
                  <a:pt x="98" y="505"/>
                  <a:pt x="95" y="504"/>
                  <a:pt x="95" y="505"/>
                </a:cubicBezTo>
                <a:cubicBezTo>
                  <a:pt x="97" y="506"/>
                  <a:pt x="100" y="503"/>
                  <a:pt x="100" y="507"/>
                </a:cubicBezTo>
                <a:cubicBezTo>
                  <a:pt x="97" y="506"/>
                  <a:pt x="98" y="507"/>
                  <a:pt x="94" y="507"/>
                </a:cubicBezTo>
                <a:cubicBezTo>
                  <a:pt x="94" y="505"/>
                  <a:pt x="94" y="503"/>
                  <a:pt x="98" y="503"/>
                </a:cubicBezTo>
                <a:close/>
                <a:moveTo>
                  <a:pt x="104" y="514"/>
                </a:moveTo>
                <a:cubicBezTo>
                  <a:pt x="107" y="513"/>
                  <a:pt x="108" y="516"/>
                  <a:pt x="109" y="514"/>
                </a:cubicBezTo>
                <a:cubicBezTo>
                  <a:pt x="110" y="514"/>
                  <a:pt x="109" y="515"/>
                  <a:pt x="110" y="516"/>
                </a:cubicBezTo>
                <a:cubicBezTo>
                  <a:pt x="109" y="515"/>
                  <a:pt x="109" y="516"/>
                  <a:pt x="109" y="516"/>
                </a:cubicBezTo>
                <a:cubicBezTo>
                  <a:pt x="109" y="514"/>
                  <a:pt x="104" y="516"/>
                  <a:pt x="104" y="514"/>
                </a:cubicBezTo>
                <a:close/>
                <a:moveTo>
                  <a:pt x="101" y="516"/>
                </a:moveTo>
                <a:cubicBezTo>
                  <a:pt x="98" y="514"/>
                  <a:pt x="99" y="516"/>
                  <a:pt x="96" y="516"/>
                </a:cubicBezTo>
                <a:cubicBezTo>
                  <a:pt x="95" y="514"/>
                  <a:pt x="102" y="513"/>
                  <a:pt x="101" y="516"/>
                </a:cubicBezTo>
                <a:close/>
                <a:moveTo>
                  <a:pt x="98" y="519"/>
                </a:moveTo>
                <a:cubicBezTo>
                  <a:pt x="99" y="518"/>
                  <a:pt x="103" y="520"/>
                  <a:pt x="103" y="521"/>
                </a:cubicBezTo>
                <a:cubicBezTo>
                  <a:pt x="100" y="522"/>
                  <a:pt x="100" y="520"/>
                  <a:pt x="98" y="519"/>
                </a:cubicBezTo>
                <a:close/>
                <a:moveTo>
                  <a:pt x="104" y="524"/>
                </a:moveTo>
                <a:cubicBezTo>
                  <a:pt x="104" y="525"/>
                  <a:pt x="103" y="526"/>
                  <a:pt x="103" y="525"/>
                </a:cubicBezTo>
                <a:cubicBezTo>
                  <a:pt x="102" y="525"/>
                  <a:pt x="102" y="526"/>
                  <a:pt x="102" y="527"/>
                </a:cubicBezTo>
                <a:cubicBezTo>
                  <a:pt x="100" y="527"/>
                  <a:pt x="100" y="525"/>
                  <a:pt x="99" y="524"/>
                </a:cubicBezTo>
                <a:cubicBezTo>
                  <a:pt x="101" y="523"/>
                  <a:pt x="103" y="523"/>
                  <a:pt x="104" y="524"/>
                </a:cubicBezTo>
                <a:close/>
                <a:moveTo>
                  <a:pt x="97" y="523"/>
                </a:moveTo>
                <a:cubicBezTo>
                  <a:pt x="98" y="523"/>
                  <a:pt x="97" y="527"/>
                  <a:pt x="94" y="527"/>
                </a:cubicBezTo>
                <a:cubicBezTo>
                  <a:pt x="93" y="526"/>
                  <a:pt x="93" y="525"/>
                  <a:pt x="93" y="524"/>
                </a:cubicBezTo>
                <a:cubicBezTo>
                  <a:pt x="95" y="524"/>
                  <a:pt x="97" y="524"/>
                  <a:pt x="97" y="523"/>
                </a:cubicBezTo>
                <a:close/>
                <a:moveTo>
                  <a:pt x="160" y="527"/>
                </a:moveTo>
                <a:cubicBezTo>
                  <a:pt x="161" y="526"/>
                  <a:pt x="164" y="526"/>
                  <a:pt x="165" y="525"/>
                </a:cubicBezTo>
                <a:cubicBezTo>
                  <a:pt x="166" y="525"/>
                  <a:pt x="165" y="527"/>
                  <a:pt x="167" y="527"/>
                </a:cubicBezTo>
                <a:cubicBezTo>
                  <a:pt x="166" y="528"/>
                  <a:pt x="165" y="527"/>
                  <a:pt x="163" y="528"/>
                </a:cubicBezTo>
                <a:cubicBezTo>
                  <a:pt x="163" y="529"/>
                  <a:pt x="163" y="531"/>
                  <a:pt x="163" y="532"/>
                </a:cubicBezTo>
                <a:cubicBezTo>
                  <a:pt x="162" y="533"/>
                  <a:pt x="161" y="531"/>
                  <a:pt x="160" y="532"/>
                </a:cubicBezTo>
                <a:cubicBezTo>
                  <a:pt x="159" y="531"/>
                  <a:pt x="162" y="529"/>
                  <a:pt x="160" y="527"/>
                </a:cubicBezTo>
                <a:close/>
                <a:moveTo>
                  <a:pt x="99" y="527"/>
                </a:moveTo>
                <a:cubicBezTo>
                  <a:pt x="101" y="528"/>
                  <a:pt x="101" y="529"/>
                  <a:pt x="101" y="530"/>
                </a:cubicBezTo>
                <a:cubicBezTo>
                  <a:pt x="99" y="531"/>
                  <a:pt x="97" y="534"/>
                  <a:pt x="95" y="532"/>
                </a:cubicBezTo>
                <a:cubicBezTo>
                  <a:pt x="95" y="528"/>
                  <a:pt x="99" y="530"/>
                  <a:pt x="99" y="527"/>
                </a:cubicBezTo>
                <a:close/>
                <a:moveTo>
                  <a:pt x="106" y="528"/>
                </a:moveTo>
                <a:cubicBezTo>
                  <a:pt x="108" y="529"/>
                  <a:pt x="104" y="530"/>
                  <a:pt x="106" y="532"/>
                </a:cubicBezTo>
                <a:cubicBezTo>
                  <a:pt x="103" y="532"/>
                  <a:pt x="104" y="529"/>
                  <a:pt x="101" y="528"/>
                </a:cubicBezTo>
                <a:cubicBezTo>
                  <a:pt x="104" y="526"/>
                  <a:pt x="105" y="530"/>
                  <a:pt x="106" y="528"/>
                </a:cubicBezTo>
                <a:close/>
                <a:moveTo>
                  <a:pt x="110" y="529"/>
                </a:moveTo>
                <a:cubicBezTo>
                  <a:pt x="112" y="532"/>
                  <a:pt x="115" y="527"/>
                  <a:pt x="116" y="531"/>
                </a:cubicBezTo>
                <a:cubicBezTo>
                  <a:pt x="114" y="529"/>
                  <a:pt x="112" y="532"/>
                  <a:pt x="115" y="532"/>
                </a:cubicBezTo>
                <a:cubicBezTo>
                  <a:pt x="113" y="534"/>
                  <a:pt x="109" y="531"/>
                  <a:pt x="108" y="530"/>
                </a:cubicBezTo>
                <a:cubicBezTo>
                  <a:pt x="109" y="530"/>
                  <a:pt x="109" y="530"/>
                  <a:pt x="110" y="529"/>
                </a:cubicBezTo>
                <a:close/>
                <a:moveTo>
                  <a:pt x="103" y="543"/>
                </a:moveTo>
                <a:cubicBezTo>
                  <a:pt x="102" y="546"/>
                  <a:pt x="102" y="549"/>
                  <a:pt x="98" y="549"/>
                </a:cubicBezTo>
                <a:cubicBezTo>
                  <a:pt x="100" y="549"/>
                  <a:pt x="98" y="546"/>
                  <a:pt x="101" y="545"/>
                </a:cubicBezTo>
                <a:cubicBezTo>
                  <a:pt x="99" y="545"/>
                  <a:pt x="99" y="545"/>
                  <a:pt x="98" y="543"/>
                </a:cubicBezTo>
                <a:cubicBezTo>
                  <a:pt x="100" y="542"/>
                  <a:pt x="101" y="544"/>
                  <a:pt x="103" y="543"/>
                </a:cubicBezTo>
                <a:close/>
                <a:moveTo>
                  <a:pt x="98" y="540"/>
                </a:moveTo>
                <a:cubicBezTo>
                  <a:pt x="99" y="540"/>
                  <a:pt x="100" y="540"/>
                  <a:pt x="101" y="540"/>
                </a:cubicBezTo>
                <a:cubicBezTo>
                  <a:pt x="99" y="539"/>
                  <a:pt x="100" y="535"/>
                  <a:pt x="97" y="535"/>
                </a:cubicBezTo>
                <a:cubicBezTo>
                  <a:pt x="97" y="533"/>
                  <a:pt x="101" y="534"/>
                  <a:pt x="102" y="532"/>
                </a:cubicBezTo>
                <a:cubicBezTo>
                  <a:pt x="105" y="534"/>
                  <a:pt x="104" y="539"/>
                  <a:pt x="108" y="540"/>
                </a:cubicBezTo>
                <a:cubicBezTo>
                  <a:pt x="107" y="541"/>
                  <a:pt x="105" y="541"/>
                  <a:pt x="104" y="543"/>
                </a:cubicBezTo>
                <a:cubicBezTo>
                  <a:pt x="102" y="542"/>
                  <a:pt x="98" y="542"/>
                  <a:pt x="98" y="540"/>
                </a:cubicBezTo>
                <a:close/>
                <a:moveTo>
                  <a:pt x="125" y="537"/>
                </a:moveTo>
                <a:cubicBezTo>
                  <a:pt x="127" y="538"/>
                  <a:pt x="127" y="537"/>
                  <a:pt x="129" y="538"/>
                </a:cubicBezTo>
                <a:cubicBezTo>
                  <a:pt x="129" y="540"/>
                  <a:pt x="125" y="538"/>
                  <a:pt x="123" y="540"/>
                </a:cubicBezTo>
                <a:cubicBezTo>
                  <a:pt x="121" y="539"/>
                  <a:pt x="126" y="538"/>
                  <a:pt x="125" y="537"/>
                </a:cubicBezTo>
                <a:close/>
                <a:moveTo>
                  <a:pt x="166" y="538"/>
                </a:moveTo>
                <a:cubicBezTo>
                  <a:pt x="169" y="538"/>
                  <a:pt x="170" y="544"/>
                  <a:pt x="166" y="543"/>
                </a:cubicBezTo>
                <a:cubicBezTo>
                  <a:pt x="168" y="541"/>
                  <a:pt x="165" y="541"/>
                  <a:pt x="166" y="538"/>
                </a:cubicBezTo>
                <a:close/>
                <a:moveTo>
                  <a:pt x="124" y="542"/>
                </a:moveTo>
                <a:cubicBezTo>
                  <a:pt x="127" y="543"/>
                  <a:pt x="126" y="546"/>
                  <a:pt x="125" y="547"/>
                </a:cubicBezTo>
                <a:cubicBezTo>
                  <a:pt x="122" y="546"/>
                  <a:pt x="125" y="545"/>
                  <a:pt x="124" y="542"/>
                </a:cubicBezTo>
                <a:close/>
                <a:moveTo>
                  <a:pt x="110" y="551"/>
                </a:moveTo>
                <a:cubicBezTo>
                  <a:pt x="110" y="550"/>
                  <a:pt x="110" y="549"/>
                  <a:pt x="110" y="548"/>
                </a:cubicBezTo>
                <a:cubicBezTo>
                  <a:pt x="113" y="548"/>
                  <a:pt x="112" y="547"/>
                  <a:pt x="114" y="548"/>
                </a:cubicBezTo>
                <a:cubicBezTo>
                  <a:pt x="114" y="549"/>
                  <a:pt x="113" y="548"/>
                  <a:pt x="112" y="549"/>
                </a:cubicBezTo>
                <a:cubicBezTo>
                  <a:pt x="112" y="550"/>
                  <a:pt x="113" y="550"/>
                  <a:pt x="113" y="551"/>
                </a:cubicBezTo>
                <a:cubicBezTo>
                  <a:pt x="114" y="551"/>
                  <a:pt x="115" y="551"/>
                  <a:pt x="115" y="551"/>
                </a:cubicBezTo>
                <a:cubicBezTo>
                  <a:pt x="117" y="553"/>
                  <a:pt x="112" y="551"/>
                  <a:pt x="110" y="551"/>
                </a:cubicBezTo>
                <a:close/>
                <a:moveTo>
                  <a:pt x="98" y="553"/>
                </a:moveTo>
                <a:cubicBezTo>
                  <a:pt x="99" y="553"/>
                  <a:pt x="101" y="552"/>
                  <a:pt x="104" y="552"/>
                </a:cubicBezTo>
                <a:cubicBezTo>
                  <a:pt x="100" y="554"/>
                  <a:pt x="103" y="554"/>
                  <a:pt x="104" y="558"/>
                </a:cubicBezTo>
                <a:cubicBezTo>
                  <a:pt x="101" y="558"/>
                  <a:pt x="101" y="556"/>
                  <a:pt x="102" y="555"/>
                </a:cubicBezTo>
                <a:cubicBezTo>
                  <a:pt x="99" y="556"/>
                  <a:pt x="99" y="554"/>
                  <a:pt x="97" y="554"/>
                </a:cubicBezTo>
                <a:cubicBezTo>
                  <a:pt x="96" y="553"/>
                  <a:pt x="102" y="554"/>
                  <a:pt x="98" y="553"/>
                </a:cubicBezTo>
                <a:close/>
                <a:moveTo>
                  <a:pt x="182" y="556"/>
                </a:moveTo>
                <a:cubicBezTo>
                  <a:pt x="185" y="554"/>
                  <a:pt x="187" y="558"/>
                  <a:pt x="188" y="559"/>
                </a:cubicBezTo>
                <a:cubicBezTo>
                  <a:pt x="188" y="560"/>
                  <a:pt x="186" y="559"/>
                  <a:pt x="185" y="560"/>
                </a:cubicBezTo>
                <a:cubicBezTo>
                  <a:pt x="185" y="558"/>
                  <a:pt x="184" y="556"/>
                  <a:pt x="182" y="556"/>
                </a:cubicBezTo>
                <a:close/>
                <a:moveTo>
                  <a:pt x="113" y="556"/>
                </a:moveTo>
                <a:cubicBezTo>
                  <a:pt x="115" y="557"/>
                  <a:pt x="114" y="556"/>
                  <a:pt x="117" y="556"/>
                </a:cubicBezTo>
                <a:cubicBezTo>
                  <a:pt x="117" y="557"/>
                  <a:pt x="117" y="557"/>
                  <a:pt x="117" y="558"/>
                </a:cubicBezTo>
                <a:cubicBezTo>
                  <a:pt x="113" y="555"/>
                  <a:pt x="114" y="561"/>
                  <a:pt x="111" y="559"/>
                </a:cubicBezTo>
                <a:cubicBezTo>
                  <a:pt x="112" y="558"/>
                  <a:pt x="114" y="558"/>
                  <a:pt x="113" y="556"/>
                </a:cubicBezTo>
                <a:close/>
                <a:moveTo>
                  <a:pt x="103" y="561"/>
                </a:moveTo>
                <a:cubicBezTo>
                  <a:pt x="101" y="559"/>
                  <a:pt x="98" y="562"/>
                  <a:pt x="98" y="558"/>
                </a:cubicBezTo>
                <a:cubicBezTo>
                  <a:pt x="101" y="558"/>
                  <a:pt x="102" y="559"/>
                  <a:pt x="105" y="559"/>
                </a:cubicBezTo>
                <a:cubicBezTo>
                  <a:pt x="104" y="561"/>
                  <a:pt x="107" y="561"/>
                  <a:pt x="107" y="563"/>
                </a:cubicBezTo>
                <a:cubicBezTo>
                  <a:pt x="105" y="561"/>
                  <a:pt x="99" y="565"/>
                  <a:pt x="99" y="561"/>
                </a:cubicBezTo>
                <a:cubicBezTo>
                  <a:pt x="101" y="560"/>
                  <a:pt x="100" y="561"/>
                  <a:pt x="103" y="561"/>
                </a:cubicBezTo>
                <a:close/>
                <a:moveTo>
                  <a:pt x="166" y="562"/>
                </a:moveTo>
                <a:cubicBezTo>
                  <a:pt x="163" y="563"/>
                  <a:pt x="168" y="564"/>
                  <a:pt x="167" y="565"/>
                </a:cubicBezTo>
                <a:cubicBezTo>
                  <a:pt x="164" y="564"/>
                  <a:pt x="167" y="568"/>
                  <a:pt x="164" y="567"/>
                </a:cubicBezTo>
                <a:cubicBezTo>
                  <a:pt x="165" y="565"/>
                  <a:pt x="164" y="562"/>
                  <a:pt x="160" y="564"/>
                </a:cubicBezTo>
                <a:cubicBezTo>
                  <a:pt x="162" y="562"/>
                  <a:pt x="163" y="561"/>
                  <a:pt x="166" y="560"/>
                </a:cubicBezTo>
                <a:cubicBezTo>
                  <a:pt x="164" y="562"/>
                  <a:pt x="169" y="561"/>
                  <a:pt x="168" y="563"/>
                </a:cubicBezTo>
                <a:cubicBezTo>
                  <a:pt x="167" y="563"/>
                  <a:pt x="166" y="563"/>
                  <a:pt x="166" y="562"/>
                </a:cubicBezTo>
                <a:close/>
                <a:moveTo>
                  <a:pt x="115" y="567"/>
                </a:moveTo>
                <a:cubicBezTo>
                  <a:pt x="114" y="567"/>
                  <a:pt x="112" y="567"/>
                  <a:pt x="110" y="566"/>
                </a:cubicBezTo>
                <a:cubicBezTo>
                  <a:pt x="113" y="564"/>
                  <a:pt x="109" y="564"/>
                  <a:pt x="110" y="562"/>
                </a:cubicBezTo>
                <a:cubicBezTo>
                  <a:pt x="110" y="562"/>
                  <a:pt x="111" y="562"/>
                  <a:pt x="111" y="561"/>
                </a:cubicBezTo>
                <a:cubicBezTo>
                  <a:pt x="114" y="562"/>
                  <a:pt x="113" y="567"/>
                  <a:pt x="117" y="567"/>
                </a:cubicBezTo>
                <a:cubicBezTo>
                  <a:pt x="117" y="569"/>
                  <a:pt x="116" y="571"/>
                  <a:pt x="116" y="573"/>
                </a:cubicBezTo>
                <a:cubicBezTo>
                  <a:pt x="114" y="573"/>
                  <a:pt x="114" y="569"/>
                  <a:pt x="114" y="573"/>
                </a:cubicBezTo>
                <a:cubicBezTo>
                  <a:pt x="111" y="572"/>
                  <a:pt x="111" y="568"/>
                  <a:pt x="115" y="567"/>
                </a:cubicBezTo>
                <a:close/>
                <a:moveTo>
                  <a:pt x="175" y="562"/>
                </a:moveTo>
                <a:cubicBezTo>
                  <a:pt x="177" y="562"/>
                  <a:pt x="177" y="565"/>
                  <a:pt x="176" y="565"/>
                </a:cubicBezTo>
                <a:cubicBezTo>
                  <a:pt x="174" y="565"/>
                  <a:pt x="176" y="563"/>
                  <a:pt x="175" y="562"/>
                </a:cubicBezTo>
                <a:close/>
                <a:moveTo>
                  <a:pt x="90" y="564"/>
                </a:moveTo>
                <a:cubicBezTo>
                  <a:pt x="92" y="564"/>
                  <a:pt x="92" y="566"/>
                  <a:pt x="92" y="568"/>
                </a:cubicBezTo>
                <a:cubicBezTo>
                  <a:pt x="88" y="568"/>
                  <a:pt x="89" y="566"/>
                  <a:pt x="90" y="564"/>
                </a:cubicBezTo>
                <a:close/>
                <a:moveTo>
                  <a:pt x="103" y="564"/>
                </a:moveTo>
                <a:cubicBezTo>
                  <a:pt x="105" y="564"/>
                  <a:pt x="105" y="565"/>
                  <a:pt x="106" y="565"/>
                </a:cubicBezTo>
                <a:cubicBezTo>
                  <a:pt x="106" y="566"/>
                  <a:pt x="105" y="566"/>
                  <a:pt x="104" y="567"/>
                </a:cubicBezTo>
                <a:cubicBezTo>
                  <a:pt x="107" y="567"/>
                  <a:pt x="106" y="566"/>
                  <a:pt x="108" y="567"/>
                </a:cubicBezTo>
                <a:cubicBezTo>
                  <a:pt x="107" y="569"/>
                  <a:pt x="110" y="569"/>
                  <a:pt x="108" y="571"/>
                </a:cubicBezTo>
                <a:cubicBezTo>
                  <a:pt x="105" y="570"/>
                  <a:pt x="107" y="570"/>
                  <a:pt x="104" y="571"/>
                </a:cubicBezTo>
                <a:cubicBezTo>
                  <a:pt x="102" y="568"/>
                  <a:pt x="104" y="567"/>
                  <a:pt x="103" y="564"/>
                </a:cubicBezTo>
                <a:close/>
                <a:moveTo>
                  <a:pt x="128" y="573"/>
                </a:moveTo>
                <a:cubicBezTo>
                  <a:pt x="127" y="575"/>
                  <a:pt x="129" y="574"/>
                  <a:pt x="129" y="576"/>
                </a:cubicBezTo>
                <a:cubicBezTo>
                  <a:pt x="131" y="576"/>
                  <a:pt x="130" y="573"/>
                  <a:pt x="130" y="573"/>
                </a:cubicBezTo>
                <a:cubicBezTo>
                  <a:pt x="133" y="572"/>
                  <a:pt x="132" y="576"/>
                  <a:pt x="131" y="576"/>
                </a:cubicBezTo>
                <a:cubicBezTo>
                  <a:pt x="128" y="575"/>
                  <a:pt x="127" y="577"/>
                  <a:pt x="129" y="579"/>
                </a:cubicBezTo>
                <a:cubicBezTo>
                  <a:pt x="126" y="579"/>
                  <a:pt x="126" y="577"/>
                  <a:pt x="123" y="578"/>
                </a:cubicBezTo>
                <a:cubicBezTo>
                  <a:pt x="124" y="577"/>
                  <a:pt x="127" y="574"/>
                  <a:pt x="123" y="574"/>
                </a:cubicBezTo>
                <a:cubicBezTo>
                  <a:pt x="128" y="572"/>
                  <a:pt x="119" y="572"/>
                  <a:pt x="125" y="570"/>
                </a:cubicBezTo>
                <a:cubicBezTo>
                  <a:pt x="125" y="569"/>
                  <a:pt x="124" y="569"/>
                  <a:pt x="123" y="569"/>
                </a:cubicBezTo>
                <a:cubicBezTo>
                  <a:pt x="123" y="568"/>
                  <a:pt x="124" y="566"/>
                  <a:pt x="127" y="567"/>
                </a:cubicBezTo>
                <a:cubicBezTo>
                  <a:pt x="125" y="568"/>
                  <a:pt x="127" y="570"/>
                  <a:pt x="129" y="569"/>
                </a:cubicBezTo>
                <a:cubicBezTo>
                  <a:pt x="128" y="569"/>
                  <a:pt x="128" y="572"/>
                  <a:pt x="128" y="573"/>
                </a:cubicBezTo>
                <a:close/>
                <a:moveTo>
                  <a:pt x="136" y="567"/>
                </a:moveTo>
                <a:cubicBezTo>
                  <a:pt x="138" y="568"/>
                  <a:pt x="137" y="569"/>
                  <a:pt x="135" y="569"/>
                </a:cubicBezTo>
                <a:cubicBezTo>
                  <a:pt x="136" y="570"/>
                  <a:pt x="138" y="569"/>
                  <a:pt x="137" y="571"/>
                </a:cubicBezTo>
                <a:cubicBezTo>
                  <a:pt x="135" y="571"/>
                  <a:pt x="134" y="571"/>
                  <a:pt x="133" y="571"/>
                </a:cubicBezTo>
                <a:cubicBezTo>
                  <a:pt x="133" y="570"/>
                  <a:pt x="133" y="569"/>
                  <a:pt x="133" y="569"/>
                </a:cubicBezTo>
                <a:cubicBezTo>
                  <a:pt x="133" y="568"/>
                  <a:pt x="136" y="569"/>
                  <a:pt x="136" y="567"/>
                </a:cubicBezTo>
                <a:close/>
                <a:moveTo>
                  <a:pt x="174" y="570"/>
                </a:moveTo>
                <a:cubicBezTo>
                  <a:pt x="175" y="570"/>
                  <a:pt x="177" y="571"/>
                  <a:pt x="179" y="571"/>
                </a:cubicBezTo>
                <a:cubicBezTo>
                  <a:pt x="179" y="572"/>
                  <a:pt x="178" y="572"/>
                  <a:pt x="178" y="573"/>
                </a:cubicBezTo>
                <a:cubicBezTo>
                  <a:pt x="175" y="572"/>
                  <a:pt x="177" y="571"/>
                  <a:pt x="173" y="572"/>
                </a:cubicBezTo>
                <a:cubicBezTo>
                  <a:pt x="174" y="571"/>
                  <a:pt x="174" y="571"/>
                  <a:pt x="174" y="570"/>
                </a:cubicBezTo>
                <a:close/>
                <a:moveTo>
                  <a:pt x="109" y="571"/>
                </a:moveTo>
                <a:cubicBezTo>
                  <a:pt x="110" y="571"/>
                  <a:pt x="111" y="572"/>
                  <a:pt x="110" y="573"/>
                </a:cubicBezTo>
                <a:cubicBezTo>
                  <a:pt x="109" y="573"/>
                  <a:pt x="109" y="574"/>
                  <a:pt x="107" y="574"/>
                </a:cubicBezTo>
                <a:cubicBezTo>
                  <a:pt x="106" y="572"/>
                  <a:pt x="108" y="572"/>
                  <a:pt x="109" y="571"/>
                </a:cubicBezTo>
                <a:close/>
                <a:moveTo>
                  <a:pt x="170" y="571"/>
                </a:moveTo>
                <a:cubicBezTo>
                  <a:pt x="174" y="573"/>
                  <a:pt x="171" y="578"/>
                  <a:pt x="168" y="578"/>
                </a:cubicBezTo>
                <a:cubicBezTo>
                  <a:pt x="167" y="575"/>
                  <a:pt x="169" y="574"/>
                  <a:pt x="171" y="573"/>
                </a:cubicBezTo>
                <a:cubicBezTo>
                  <a:pt x="170" y="573"/>
                  <a:pt x="170" y="572"/>
                  <a:pt x="170" y="571"/>
                </a:cubicBezTo>
                <a:close/>
                <a:moveTo>
                  <a:pt x="103" y="573"/>
                </a:moveTo>
                <a:cubicBezTo>
                  <a:pt x="103" y="571"/>
                  <a:pt x="105" y="573"/>
                  <a:pt x="106" y="573"/>
                </a:cubicBezTo>
                <a:cubicBezTo>
                  <a:pt x="106" y="574"/>
                  <a:pt x="106" y="576"/>
                  <a:pt x="104" y="576"/>
                </a:cubicBezTo>
                <a:cubicBezTo>
                  <a:pt x="103" y="575"/>
                  <a:pt x="104" y="575"/>
                  <a:pt x="104" y="574"/>
                </a:cubicBezTo>
                <a:cubicBezTo>
                  <a:pt x="104" y="573"/>
                  <a:pt x="104" y="573"/>
                  <a:pt x="103" y="573"/>
                </a:cubicBezTo>
                <a:close/>
                <a:moveTo>
                  <a:pt x="137" y="573"/>
                </a:moveTo>
                <a:cubicBezTo>
                  <a:pt x="136" y="575"/>
                  <a:pt x="135" y="575"/>
                  <a:pt x="133" y="573"/>
                </a:cubicBezTo>
                <a:cubicBezTo>
                  <a:pt x="133" y="572"/>
                  <a:pt x="136" y="572"/>
                  <a:pt x="137" y="573"/>
                </a:cubicBezTo>
                <a:close/>
                <a:moveTo>
                  <a:pt x="188" y="573"/>
                </a:moveTo>
                <a:cubicBezTo>
                  <a:pt x="189" y="577"/>
                  <a:pt x="192" y="573"/>
                  <a:pt x="196" y="573"/>
                </a:cubicBezTo>
                <a:cubicBezTo>
                  <a:pt x="195" y="575"/>
                  <a:pt x="194" y="577"/>
                  <a:pt x="193" y="580"/>
                </a:cubicBezTo>
                <a:cubicBezTo>
                  <a:pt x="193" y="580"/>
                  <a:pt x="196" y="580"/>
                  <a:pt x="196" y="580"/>
                </a:cubicBezTo>
                <a:cubicBezTo>
                  <a:pt x="197" y="580"/>
                  <a:pt x="196" y="582"/>
                  <a:pt x="197" y="582"/>
                </a:cubicBezTo>
                <a:cubicBezTo>
                  <a:pt x="196" y="582"/>
                  <a:pt x="191" y="584"/>
                  <a:pt x="197" y="584"/>
                </a:cubicBezTo>
                <a:cubicBezTo>
                  <a:pt x="195" y="587"/>
                  <a:pt x="195" y="584"/>
                  <a:pt x="192" y="584"/>
                </a:cubicBezTo>
                <a:cubicBezTo>
                  <a:pt x="190" y="584"/>
                  <a:pt x="194" y="586"/>
                  <a:pt x="191" y="587"/>
                </a:cubicBezTo>
                <a:cubicBezTo>
                  <a:pt x="193" y="587"/>
                  <a:pt x="193" y="586"/>
                  <a:pt x="193" y="585"/>
                </a:cubicBezTo>
                <a:cubicBezTo>
                  <a:pt x="194" y="586"/>
                  <a:pt x="194" y="588"/>
                  <a:pt x="195" y="589"/>
                </a:cubicBezTo>
                <a:cubicBezTo>
                  <a:pt x="190" y="588"/>
                  <a:pt x="189" y="585"/>
                  <a:pt x="188" y="582"/>
                </a:cubicBezTo>
                <a:cubicBezTo>
                  <a:pt x="187" y="582"/>
                  <a:pt x="187" y="582"/>
                  <a:pt x="185" y="582"/>
                </a:cubicBezTo>
                <a:cubicBezTo>
                  <a:pt x="184" y="583"/>
                  <a:pt x="184" y="585"/>
                  <a:pt x="183" y="585"/>
                </a:cubicBezTo>
                <a:cubicBezTo>
                  <a:pt x="180" y="583"/>
                  <a:pt x="185" y="580"/>
                  <a:pt x="189" y="581"/>
                </a:cubicBezTo>
                <a:cubicBezTo>
                  <a:pt x="189" y="582"/>
                  <a:pt x="190" y="582"/>
                  <a:pt x="190" y="584"/>
                </a:cubicBezTo>
                <a:cubicBezTo>
                  <a:pt x="191" y="583"/>
                  <a:pt x="191" y="582"/>
                  <a:pt x="192" y="582"/>
                </a:cubicBezTo>
                <a:cubicBezTo>
                  <a:pt x="189" y="582"/>
                  <a:pt x="190" y="578"/>
                  <a:pt x="189" y="576"/>
                </a:cubicBezTo>
                <a:cubicBezTo>
                  <a:pt x="188" y="576"/>
                  <a:pt x="188" y="577"/>
                  <a:pt x="186" y="577"/>
                </a:cubicBezTo>
                <a:cubicBezTo>
                  <a:pt x="186" y="578"/>
                  <a:pt x="188" y="578"/>
                  <a:pt x="189" y="578"/>
                </a:cubicBezTo>
                <a:cubicBezTo>
                  <a:pt x="189" y="579"/>
                  <a:pt x="188" y="579"/>
                  <a:pt x="188" y="580"/>
                </a:cubicBezTo>
                <a:cubicBezTo>
                  <a:pt x="190" y="579"/>
                  <a:pt x="182" y="578"/>
                  <a:pt x="185" y="580"/>
                </a:cubicBezTo>
                <a:cubicBezTo>
                  <a:pt x="182" y="578"/>
                  <a:pt x="185" y="576"/>
                  <a:pt x="188" y="573"/>
                </a:cubicBezTo>
                <a:close/>
                <a:moveTo>
                  <a:pt x="175" y="573"/>
                </a:moveTo>
                <a:cubicBezTo>
                  <a:pt x="176" y="574"/>
                  <a:pt x="176" y="574"/>
                  <a:pt x="178" y="574"/>
                </a:cubicBezTo>
                <a:cubicBezTo>
                  <a:pt x="178" y="576"/>
                  <a:pt x="176" y="575"/>
                  <a:pt x="174" y="576"/>
                </a:cubicBezTo>
                <a:cubicBezTo>
                  <a:pt x="174" y="574"/>
                  <a:pt x="175" y="574"/>
                  <a:pt x="175" y="573"/>
                </a:cubicBezTo>
                <a:close/>
                <a:moveTo>
                  <a:pt x="212" y="574"/>
                </a:moveTo>
                <a:cubicBezTo>
                  <a:pt x="214" y="574"/>
                  <a:pt x="215" y="576"/>
                  <a:pt x="212" y="576"/>
                </a:cubicBezTo>
                <a:cubicBezTo>
                  <a:pt x="212" y="576"/>
                  <a:pt x="213" y="576"/>
                  <a:pt x="213" y="577"/>
                </a:cubicBezTo>
                <a:cubicBezTo>
                  <a:pt x="216" y="577"/>
                  <a:pt x="215" y="575"/>
                  <a:pt x="216" y="574"/>
                </a:cubicBezTo>
                <a:cubicBezTo>
                  <a:pt x="219" y="575"/>
                  <a:pt x="215" y="577"/>
                  <a:pt x="216" y="579"/>
                </a:cubicBezTo>
                <a:cubicBezTo>
                  <a:pt x="211" y="578"/>
                  <a:pt x="214" y="581"/>
                  <a:pt x="213" y="582"/>
                </a:cubicBezTo>
                <a:cubicBezTo>
                  <a:pt x="209" y="581"/>
                  <a:pt x="212" y="575"/>
                  <a:pt x="212" y="574"/>
                </a:cubicBezTo>
                <a:close/>
                <a:moveTo>
                  <a:pt x="110" y="576"/>
                </a:moveTo>
                <a:cubicBezTo>
                  <a:pt x="114" y="576"/>
                  <a:pt x="113" y="579"/>
                  <a:pt x="116" y="580"/>
                </a:cubicBezTo>
                <a:cubicBezTo>
                  <a:pt x="115" y="582"/>
                  <a:pt x="115" y="582"/>
                  <a:pt x="115" y="584"/>
                </a:cubicBezTo>
                <a:cubicBezTo>
                  <a:pt x="112" y="584"/>
                  <a:pt x="114" y="582"/>
                  <a:pt x="114" y="580"/>
                </a:cubicBezTo>
                <a:cubicBezTo>
                  <a:pt x="112" y="580"/>
                  <a:pt x="112" y="582"/>
                  <a:pt x="111" y="582"/>
                </a:cubicBezTo>
                <a:cubicBezTo>
                  <a:pt x="110" y="580"/>
                  <a:pt x="111" y="578"/>
                  <a:pt x="110" y="576"/>
                </a:cubicBezTo>
                <a:close/>
                <a:moveTo>
                  <a:pt x="107" y="576"/>
                </a:moveTo>
                <a:cubicBezTo>
                  <a:pt x="109" y="573"/>
                  <a:pt x="115" y="576"/>
                  <a:pt x="118" y="574"/>
                </a:cubicBezTo>
                <a:cubicBezTo>
                  <a:pt x="118" y="575"/>
                  <a:pt x="117" y="575"/>
                  <a:pt x="117" y="575"/>
                </a:cubicBezTo>
                <a:cubicBezTo>
                  <a:pt x="116" y="576"/>
                  <a:pt x="118" y="576"/>
                  <a:pt x="117" y="578"/>
                </a:cubicBezTo>
                <a:cubicBezTo>
                  <a:pt x="117" y="577"/>
                  <a:pt x="116" y="577"/>
                  <a:pt x="116" y="578"/>
                </a:cubicBezTo>
                <a:cubicBezTo>
                  <a:pt x="114" y="575"/>
                  <a:pt x="110" y="577"/>
                  <a:pt x="107" y="576"/>
                </a:cubicBezTo>
                <a:close/>
                <a:moveTo>
                  <a:pt x="165" y="574"/>
                </a:moveTo>
                <a:cubicBezTo>
                  <a:pt x="168" y="575"/>
                  <a:pt x="166" y="578"/>
                  <a:pt x="163" y="577"/>
                </a:cubicBezTo>
                <a:cubicBezTo>
                  <a:pt x="163" y="576"/>
                  <a:pt x="164" y="575"/>
                  <a:pt x="165" y="574"/>
                </a:cubicBezTo>
                <a:close/>
                <a:moveTo>
                  <a:pt x="140" y="577"/>
                </a:moveTo>
                <a:cubicBezTo>
                  <a:pt x="142" y="577"/>
                  <a:pt x="143" y="578"/>
                  <a:pt x="142" y="580"/>
                </a:cubicBezTo>
                <a:cubicBezTo>
                  <a:pt x="140" y="580"/>
                  <a:pt x="140" y="579"/>
                  <a:pt x="140" y="577"/>
                </a:cubicBezTo>
                <a:close/>
                <a:moveTo>
                  <a:pt x="109" y="580"/>
                </a:moveTo>
                <a:cubicBezTo>
                  <a:pt x="107" y="583"/>
                  <a:pt x="112" y="583"/>
                  <a:pt x="111" y="586"/>
                </a:cubicBezTo>
                <a:cubicBezTo>
                  <a:pt x="110" y="586"/>
                  <a:pt x="109" y="587"/>
                  <a:pt x="109" y="587"/>
                </a:cubicBezTo>
                <a:cubicBezTo>
                  <a:pt x="107" y="586"/>
                  <a:pt x="107" y="586"/>
                  <a:pt x="104" y="587"/>
                </a:cubicBezTo>
                <a:cubicBezTo>
                  <a:pt x="104" y="585"/>
                  <a:pt x="102" y="583"/>
                  <a:pt x="104" y="582"/>
                </a:cubicBezTo>
                <a:cubicBezTo>
                  <a:pt x="104" y="581"/>
                  <a:pt x="102" y="581"/>
                  <a:pt x="102" y="582"/>
                </a:cubicBezTo>
                <a:cubicBezTo>
                  <a:pt x="99" y="580"/>
                  <a:pt x="104" y="578"/>
                  <a:pt x="106" y="578"/>
                </a:cubicBezTo>
                <a:cubicBezTo>
                  <a:pt x="106" y="581"/>
                  <a:pt x="105" y="580"/>
                  <a:pt x="109" y="580"/>
                </a:cubicBezTo>
                <a:close/>
                <a:moveTo>
                  <a:pt x="135" y="578"/>
                </a:moveTo>
                <a:cubicBezTo>
                  <a:pt x="138" y="578"/>
                  <a:pt x="139" y="582"/>
                  <a:pt x="138" y="583"/>
                </a:cubicBezTo>
                <a:cubicBezTo>
                  <a:pt x="136" y="582"/>
                  <a:pt x="135" y="581"/>
                  <a:pt x="135" y="578"/>
                </a:cubicBezTo>
                <a:close/>
                <a:moveTo>
                  <a:pt x="171" y="578"/>
                </a:moveTo>
                <a:cubicBezTo>
                  <a:pt x="175" y="581"/>
                  <a:pt x="170" y="582"/>
                  <a:pt x="166" y="583"/>
                </a:cubicBezTo>
                <a:cubicBezTo>
                  <a:pt x="167" y="581"/>
                  <a:pt x="170" y="581"/>
                  <a:pt x="171" y="578"/>
                </a:cubicBezTo>
                <a:close/>
                <a:moveTo>
                  <a:pt x="127" y="582"/>
                </a:moveTo>
                <a:cubicBezTo>
                  <a:pt x="130" y="580"/>
                  <a:pt x="130" y="584"/>
                  <a:pt x="129" y="586"/>
                </a:cubicBezTo>
                <a:cubicBezTo>
                  <a:pt x="127" y="585"/>
                  <a:pt x="128" y="585"/>
                  <a:pt x="125" y="585"/>
                </a:cubicBezTo>
                <a:cubicBezTo>
                  <a:pt x="125" y="584"/>
                  <a:pt x="129" y="582"/>
                  <a:pt x="127" y="582"/>
                </a:cubicBezTo>
                <a:close/>
                <a:moveTo>
                  <a:pt x="100" y="585"/>
                </a:moveTo>
                <a:cubicBezTo>
                  <a:pt x="98" y="585"/>
                  <a:pt x="100" y="588"/>
                  <a:pt x="98" y="588"/>
                </a:cubicBezTo>
                <a:cubicBezTo>
                  <a:pt x="95" y="588"/>
                  <a:pt x="99" y="585"/>
                  <a:pt x="98" y="583"/>
                </a:cubicBezTo>
                <a:cubicBezTo>
                  <a:pt x="99" y="584"/>
                  <a:pt x="101" y="585"/>
                  <a:pt x="103" y="585"/>
                </a:cubicBezTo>
                <a:cubicBezTo>
                  <a:pt x="103" y="587"/>
                  <a:pt x="100" y="586"/>
                  <a:pt x="100" y="585"/>
                </a:cubicBezTo>
                <a:close/>
                <a:moveTo>
                  <a:pt x="120" y="585"/>
                </a:moveTo>
                <a:cubicBezTo>
                  <a:pt x="119" y="586"/>
                  <a:pt x="118" y="587"/>
                  <a:pt x="116" y="588"/>
                </a:cubicBezTo>
                <a:cubicBezTo>
                  <a:pt x="114" y="587"/>
                  <a:pt x="117" y="585"/>
                  <a:pt x="120" y="585"/>
                </a:cubicBezTo>
                <a:close/>
                <a:moveTo>
                  <a:pt x="135" y="587"/>
                </a:moveTo>
                <a:cubicBezTo>
                  <a:pt x="136" y="587"/>
                  <a:pt x="137" y="587"/>
                  <a:pt x="138" y="587"/>
                </a:cubicBezTo>
                <a:cubicBezTo>
                  <a:pt x="137" y="590"/>
                  <a:pt x="141" y="591"/>
                  <a:pt x="138" y="593"/>
                </a:cubicBezTo>
                <a:cubicBezTo>
                  <a:pt x="136" y="592"/>
                  <a:pt x="136" y="591"/>
                  <a:pt x="135" y="587"/>
                </a:cubicBezTo>
                <a:close/>
                <a:moveTo>
                  <a:pt x="102" y="588"/>
                </a:moveTo>
                <a:cubicBezTo>
                  <a:pt x="102" y="589"/>
                  <a:pt x="107" y="588"/>
                  <a:pt x="106" y="590"/>
                </a:cubicBezTo>
                <a:cubicBezTo>
                  <a:pt x="104" y="590"/>
                  <a:pt x="101" y="590"/>
                  <a:pt x="102" y="588"/>
                </a:cubicBezTo>
                <a:close/>
                <a:moveTo>
                  <a:pt x="102" y="593"/>
                </a:moveTo>
                <a:cubicBezTo>
                  <a:pt x="99" y="592"/>
                  <a:pt x="100" y="594"/>
                  <a:pt x="98" y="593"/>
                </a:cubicBezTo>
                <a:cubicBezTo>
                  <a:pt x="97" y="591"/>
                  <a:pt x="102" y="589"/>
                  <a:pt x="102" y="593"/>
                </a:cubicBezTo>
                <a:close/>
                <a:moveTo>
                  <a:pt x="129" y="591"/>
                </a:moveTo>
                <a:cubicBezTo>
                  <a:pt x="129" y="595"/>
                  <a:pt x="133" y="594"/>
                  <a:pt x="135" y="597"/>
                </a:cubicBezTo>
                <a:cubicBezTo>
                  <a:pt x="132" y="598"/>
                  <a:pt x="129" y="595"/>
                  <a:pt x="127" y="593"/>
                </a:cubicBezTo>
                <a:cubicBezTo>
                  <a:pt x="127" y="592"/>
                  <a:pt x="129" y="593"/>
                  <a:pt x="129" y="591"/>
                </a:cubicBezTo>
                <a:close/>
                <a:moveTo>
                  <a:pt x="172" y="601"/>
                </a:moveTo>
                <a:cubicBezTo>
                  <a:pt x="173" y="601"/>
                  <a:pt x="173" y="602"/>
                  <a:pt x="173" y="602"/>
                </a:cubicBezTo>
                <a:cubicBezTo>
                  <a:pt x="174" y="602"/>
                  <a:pt x="175" y="601"/>
                  <a:pt x="175" y="600"/>
                </a:cubicBezTo>
                <a:cubicBezTo>
                  <a:pt x="176" y="600"/>
                  <a:pt x="177" y="601"/>
                  <a:pt x="177" y="602"/>
                </a:cubicBezTo>
                <a:cubicBezTo>
                  <a:pt x="179" y="602"/>
                  <a:pt x="177" y="599"/>
                  <a:pt x="180" y="600"/>
                </a:cubicBezTo>
                <a:cubicBezTo>
                  <a:pt x="179" y="599"/>
                  <a:pt x="175" y="597"/>
                  <a:pt x="174" y="598"/>
                </a:cubicBezTo>
                <a:cubicBezTo>
                  <a:pt x="171" y="595"/>
                  <a:pt x="181" y="596"/>
                  <a:pt x="180" y="593"/>
                </a:cubicBezTo>
                <a:cubicBezTo>
                  <a:pt x="182" y="592"/>
                  <a:pt x="183" y="593"/>
                  <a:pt x="184" y="593"/>
                </a:cubicBezTo>
                <a:cubicBezTo>
                  <a:pt x="184" y="595"/>
                  <a:pt x="179" y="596"/>
                  <a:pt x="184" y="596"/>
                </a:cubicBezTo>
                <a:cubicBezTo>
                  <a:pt x="181" y="599"/>
                  <a:pt x="184" y="600"/>
                  <a:pt x="181" y="602"/>
                </a:cubicBezTo>
                <a:cubicBezTo>
                  <a:pt x="181" y="603"/>
                  <a:pt x="183" y="603"/>
                  <a:pt x="184" y="603"/>
                </a:cubicBezTo>
                <a:cubicBezTo>
                  <a:pt x="180" y="605"/>
                  <a:pt x="186" y="612"/>
                  <a:pt x="181" y="614"/>
                </a:cubicBezTo>
                <a:cubicBezTo>
                  <a:pt x="184" y="615"/>
                  <a:pt x="182" y="617"/>
                  <a:pt x="185" y="617"/>
                </a:cubicBezTo>
                <a:cubicBezTo>
                  <a:pt x="182" y="621"/>
                  <a:pt x="186" y="623"/>
                  <a:pt x="184" y="628"/>
                </a:cubicBezTo>
                <a:cubicBezTo>
                  <a:pt x="183" y="628"/>
                  <a:pt x="183" y="628"/>
                  <a:pt x="182" y="628"/>
                </a:cubicBezTo>
                <a:cubicBezTo>
                  <a:pt x="182" y="627"/>
                  <a:pt x="182" y="627"/>
                  <a:pt x="181" y="627"/>
                </a:cubicBezTo>
                <a:cubicBezTo>
                  <a:pt x="185" y="625"/>
                  <a:pt x="180" y="623"/>
                  <a:pt x="179" y="621"/>
                </a:cubicBezTo>
                <a:cubicBezTo>
                  <a:pt x="182" y="620"/>
                  <a:pt x="182" y="614"/>
                  <a:pt x="179" y="612"/>
                </a:cubicBezTo>
                <a:cubicBezTo>
                  <a:pt x="179" y="613"/>
                  <a:pt x="179" y="617"/>
                  <a:pt x="174" y="618"/>
                </a:cubicBezTo>
                <a:cubicBezTo>
                  <a:pt x="174" y="617"/>
                  <a:pt x="175" y="616"/>
                  <a:pt x="175" y="615"/>
                </a:cubicBezTo>
                <a:cubicBezTo>
                  <a:pt x="174" y="616"/>
                  <a:pt x="174" y="617"/>
                  <a:pt x="172" y="617"/>
                </a:cubicBezTo>
                <a:cubicBezTo>
                  <a:pt x="171" y="613"/>
                  <a:pt x="176" y="614"/>
                  <a:pt x="177" y="612"/>
                </a:cubicBezTo>
                <a:cubicBezTo>
                  <a:pt x="175" y="612"/>
                  <a:pt x="174" y="610"/>
                  <a:pt x="171" y="610"/>
                </a:cubicBezTo>
                <a:cubicBezTo>
                  <a:pt x="170" y="608"/>
                  <a:pt x="174" y="607"/>
                  <a:pt x="173" y="609"/>
                </a:cubicBezTo>
                <a:cubicBezTo>
                  <a:pt x="175" y="610"/>
                  <a:pt x="175" y="606"/>
                  <a:pt x="172" y="607"/>
                </a:cubicBezTo>
                <a:cubicBezTo>
                  <a:pt x="175" y="606"/>
                  <a:pt x="174" y="606"/>
                  <a:pt x="175" y="604"/>
                </a:cubicBezTo>
                <a:cubicBezTo>
                  <a:pt x="174" y="603"/>
                  <a:pt x="172" y="603"/>
                  <a:pt x="172" y="601"/>
                </a:cubicBezTo>
                <a:close/>
                <a:moveTo>
                  <a:pt x="172" y="598"/>
                </a:moveTo>
                <a:cubicBezTo>
                  <a:pt x="170" y="598"/>
                  <a:pt x="171" y="600"/>
                  <a:pt x="168" y="599"/>
                </a:cubicBezTo>
                <a:cubicBezTo>
                  <a:pt x="168" y="598"/>
                  <a:pt x="169" y="597"/>
                  <a:pt x="169" y="596"/>
                </a:cubicBezTo>
                <a:cubicBezTo>
                  <a:pt x="171" y="596"/>
                  <a:pt x="172" y="597"/>
                  <a:pt x="172" y="598"/>
                </a:cubicBezTo>
                <a:cubicBezTo>
                  <a:pt x="172" y="599"/>
                  <a:pt x="172" y="598"/>
                  <a:pt x="172" y="598"/>
                </a:cubicBezTo>
                <a:close/>
                <a:moveTo>
                  <a:pt x="216" y="596"/>
                </a:moveTo>
                <a:cubicBezTo>
                  <a:pt x="222" y="598"/>
                  <a:pt x="214" y="600"/>
                  <a:pt x="212" y="600"/>
                </a:cubicBezTo>
                <a:cubicBezTo>
                  <a:pt x="211" y="597"/>
                  <a:pt x="218" y="600"/>
                  <a:pt x="216" y="596"/>
                </a:cubicBezTo>
                <a:close/>
                <a:moveTo>
                  <a:pt x="129" y="597"/>
                </a:moveTo>
                <a:cubicBezTo>
                  <a:pt x="129" y="598"/>
                  <a:pt x="128" y="598"/>
                  <a:pt x="128" y="598"/>
                </a:cubicBezTo>
                <a:cubicBezTo>
                  <a:pt x="125" y="599"/>
                  <a:pt x="129" y="600"/>
                  <a:pt x="127" y="601"/>
                </a:cubicBezTo>
                <a:cubicBezTo>
                  <a:pt x="126" y="600"/>
                  <a:pt x="125" y="599"/>
                  <a:pt x="125" y="598"/>
                </a:cubicBezTo>
                <a:cubicBezTo>
                  <a:pt x="127" y="598"/>
                  <a:pt x="127" y="597"/>
                  <a:pt x="129" y="597"/>
                </a:cubicBezTo>
                <a:close/>
                <a:moveTo>
                  <a:pt x="211" y="607"/>
                </a:moveTo>
                <a:cubicBezTo>
                  <a:pt x="214" y="608"/>
                  <a:pt x="218" y="611"/>
                  <a:pt x="213" y="611"/>
                </a:cubicBezTo>
                <a:cubicBezTo>
                  <a:pt x="214" y="609"/>
                  <a:pt x="210" y="610"/>
                  <a:pt x="211" y="607"/>
                </a:cubicBezTo>
                <a:close/>
                <a:moveTo>
                  <a:pt x="170" y="663"/>
                </a:moveTo>
                <a:cubicBezTo>
                  <a:pt x="173" y="663"/>
                  <a:pt x="171" y="666"/>
                  <a:pt x="171" y="667"/>
                </a:cubicBezTo>
                <a:cubicBezTo>
                  <a:pt x="169" y="667"/>
                  <a:pt x="170" y="664"/>
                  <a:pt x="170" y="663"/>
                </a:cubicBezTo>
                <a:close/>
              </a:path>
            </a:pathLst>
          </a:custGeom>
          <a:gradFill>
            <a:gsLst>
              <a:gs pos="0">
                <a:srgbClr val="6C8497"/>
              </a:gs>
              <a:gs pos="80000">
                <a:srgbClr val="627B90"/>
              </a:gs>
              <a:gs pos="0">
                <a:schemeClr val="bg1"/>
              </a:gs>
            </a:gsLst>
            <a:lin ang="16200000" scaled="1"/>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3" name="矩形 2"/>
          <p:cNvSpPr/>
          <p:nvPr/>
        </p:nvSpPr>
        <p:spPr>
          <a:xfrm>
            <a:off x="541881" y="1034366"/>
            <a:ext cx="1411783" cy="523220"/>
          </a:xfrm>
          <a:prstGeom prst="rect">
            <a:avLst/>
          </a:prstGeom>
        </p:spPr>
        <p:txBody>
          <a:bodyPr wrap="square">
            <a:spAutoFit/>
          </a:bodyPr>
          <a:lstStyle/>
          <a:p>
            <a:pPr algn="ctr"/>
            <a:r>
              <a:rPr lang="zh-CN" altLang="en-US" sz="2800" b="1" dirty="0" smtClean="0">
                <a:solidFill>
                  <a:prstClr val="white"/>
                </a:solidFill>
                <a:latin typeface="微软雅黑" panose="020B0503020204020204" pitchFamily="34" charset="-122"/>
              </a:rPr>
              <a:t>第</a:t>
            </a:r>
            <a:r>
              <a:rPr lang="en-US" altLang="zh-CN" sz="2800" b="1" dirty="0" smtClean="0">
                <a:solidFill>
                  <a:prstClr val="white"/>
                </a:solidFill>
                <a:latin typeface="微软雅黑" panose="020B0503020204020204" pitchFamily="34" charset="-122"/>
              </a:rPr>
              <a:t>31</a:t>
            </a:r>
            <a:r>
              <a:rPr lang="zh-CN" altLang="en-US" sz="2800" b="1" dirty="0" smtClean="0">
                <a:solidFill>
                  <a:prstClr val="white"/>
                </a:solidFill>
                <a:latin typeface="微软雅黑" panose="020B0503020204020204" pitchFamily="34" charset="-122"/>
              </a:rPr>
              <a:t>讲</a:t>
            </a:r>
            <a:endParaRPr lang="zh-CN" altLang="en-US" sz="2800" dirty="0">
              <a:solidFill>
                <a:prstClr val="white"/>
              </a:solidFill>
            </a:endParaRPr>
          </a:p>
        </p:txBody>
      </p:sp>
      <p:sp>
        <p:nvSpPr>
          <p:cNvPr id="4" name="矩形 3"/>
          <p:cNvSpPr/>
          <p:nvPr/>
        </p:nvSpPr>
        <p:spPr>
          <a:xfrm>
            <a:off x="2012191" y="2262740"/>
            <a:ext cx="9587261" cy="959045"/>
          </a:xfrm>
          <a:prstGeom prst="rect">
            <a:avLst/>
          </a:prstGeom>
          <a:noFill/>
        </p:spPr>
        <p:txBody>
          <a:bodyPr wrap="square">
            <a:spAutoFit/>
          </a:bodyPr>
          <a:lstStyle/>
          <a:p>
            <a:pPr algn="ctr">
              <a:lnSpc>
                <a:spcPct val="130000"/>
              </a:lnSpc>
            </a:pPr>
            <a:r>
              <a:rPr lang="zh-CN" altLang="zh-CN" sz="4800" b="1" spc="300" dirty="0">
                <a:solidFill>
                  <a:prstClr val="black"/>
                </a:solidFill>
                <a:latin typeface="微软雅黑" panose="020B0503020204020204" pitchFamily="34" charset="-122"/>
                <a:ea typeface="微软雅黑" panose="020B0503020204020204" pitchFamily="34" charset="-122"/>
              </a:rPr>
              <a:t>当代世界发展的特点与主要趋势</a:t>
            </a:r>
            <a:endParaRPr lang="zh-CN" altLang="zh-CN" sz="4800" b="1" spc="3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3610" y="3270677"/>
            <a:ext cx="11407208" cy="2031325"/>
          </a:xfrm>
          <a:prstGeom prst="rect">
            <a:avLst/>
          </a:prstGeom>
        </p:spPr>
        <p:txBody>
          <a:bodyPr wrap="square">
            <a:spAutoFit/>
          </a:bodyPr>
          <a:lstStyle/>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试答</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______________________________________________________________________________________________________________________________</a:t>
            </a:r>
            <a:endPar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9" name="矩形 8"/>
          <p:cNvSpPr/>
          <p:nvPr/>
        </p:nvSpPr>
        <p:spPr>
          <a:xfrm>
            <a:off x="463610" y="824584"/>
            <a:ext cx="11407208" cy="1957139"/>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思考：</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根据史料并结合所学知识，举例说明</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冷战</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结束初期多极化</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较好的发展势头</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的表现，并分析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世纪</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年代以来</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美国与其他多数世界主要力量的差距被拉大</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的原因。</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694606" y="3200848"/>
            <a:ext cx="10945216" cy="1957139"/>
          </a:xfrm>
          <a:prstGeom prst="rect">
            <a:avLst/>
          </a:prstGeom>
        </p:spPr>
        <p:txBody>
          <a:bodyPr wrap="square">
            <a:spAutoFit/>
          </a:bodyPr>
          <a:lstStyle/>
          <a:p>
            <a:pPr algn="just">
              <a:lnSpc>
                <a:spcPct val="150000"/>
              </a:lnSpc>
              <a:spcAft>
                <a:spcPts val="0"/>
              </a:spcAft>
            </a:pP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表现</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：欧盟成立；中国的崛起；日本谋求政治大国地位</a:t>
            </a:r>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原因</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：美国经济快速增长；综合国力的增强；美国成为唯一的超级大国；经济全球化的影响。</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6655" y="117426"/>
            <a:ext cx="11153087" cy="6481454"/>
          </a:xfrm>
          <a:prstGeom prst="rect">
            <a:avLst/>
          </a:prstGeom>
        </p:spPr>
        <p:txBody>
          <a:bodyPr wrap="square">
            <a:spAutoFit/>
          </a:bodyPr>
          <a:lstStyle/>
          <a:p>
            <a:pPr algn="just">
              <a:lnSpc>
                <a:spcPct val="150000"/>
              </a:lnSpc>
              <a:spcAft>
                <a:spcPts val="0"/>
              </a:spcAft>
            </a:pPr>
            <a:r>
              <a:rPr lang="en-US"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影响</a:t>
            </a:r>
            <a:endPar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世界多极化趋势发展有利于体现各国和各国人民的共同意愿和利益，有利于世界的和平与发展。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多极化趋势的发展，有利于抑制或削弱霸权主义和强权政治，符合国际关系民主化的潮流，有利于世界和平、稳定与发展。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有利于推动建立公正合理的国际政治经济新秩序，有利于促进世界政治、经济、文化的协调平衡发展。对发展中国家而言，既提供了发展机遇，又提出了挑战。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世界多极化趋势的加强，既是经济多极化、全球化的结果，又进一步推动了世界经济的发展。</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3610" y="3211591"/>
            <a:ext cx="11407208" cy="66915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试答：</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9" name="矩形 8"/>
          <p:cNvSpPr/>
          <p:nvPr/>
        </p:nvSpPr>
        <p:spPr>
          <a:xfrm>
            <a:off x="463610" y="1557586"/>
            <a:ext cx="11407208" cy="6644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思考：</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如何理解多极化是当今世界政治发展的必然趋势？</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2578" y="333450"/>
            <a:ext cx="11305256" cy="5835124"/>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kern="100" dirty="0">
                <a:solidFill>
                  <a:srgbClr val="C00000"/>
                </a:solidFill>
                <a:latin typeface="Times New Roman" panose="02020603050405020304" pitchFamily="18" charset="0"/>
                <a:ea typeface="黑体" panose="02010609060101010101" charset="-122"/>
                <a:cs typeface="Courier New" panose="02070309020205020404" pitchFamily="49" charset="0"/>
              </a:rPr>
              <a:t>(1)</a:t>
            </a:r>
            <a:r>
              <a:rPr lang="zh-CN" altLang="zh-CN" sz="2800" kern="100" dirty="0">
                <a:solidFill>
                  <a:srgbClr val="C00000"/>
                </a:solidFill>
                <a:latin typeface="Times New Roman" panose="02020603050405020304" pitchFamily="18" charset="0"/>
                <a:ea typeface="黑体" panose="02010609060101010101" charset="-122"/>
                <a:cs typeface="Times New Roman" panose="02020603050405020304" pitchFamily="18" charset="0"/>
              </a:rPr>
              <a:t>科技和经济是影响世界格局变化的决定性因素。</a:t>
            </a:r>
            <a:endParaRPr lang="zh-CN" altLang="zh-CN" sz="1050" kern="100" dirty="0">
              <a:latin typeface="黑体" panose="02010609060101010101" charset="-122"/>
              <a:ea typeface="黑体" panose="02010609060101010101" charset="-122"/>
              <a:cs typeface="Courier New" panose="02070309020205020404" pitchFamily="49" charset="0"/>
            </a:endParaRPr>
          </a:p>
          <a:p>
            <a:pPr algn="just">
              <a:lnSpc>
                <a:spcPct val="150000"/>
              </a:lnSpc>
              <a:spcAft>
                <a:spcPts val="0"/>
              </a:spcAft>
            </a:pPr>
            <a:r>
              <a:rPr lang="en-US" altLang="zh-CN" sz="2800" kern="100" dirty="0">
                <a:solidFill>
                  <a:srgbClr val="C00000"/>
                </a:solidFill>
                <a:latin typeface="宋体" panose="02010600030101010101" pitchFamily="2" charset="-122"/>
                <a:ea typeface="黑体" panose="02010609060101010101" charset="-122"/>
                <a:cs typeface="Times New Roman" panose="02020603050405020304" pitchFamily="18" charset="0"/>
              </a:rPr>
              <a:t>①</a:t>
            </a:r>
            <a:r>
              <a:rPr lang="zh-CN" altLang="zh-CN" sz="2800" kern="100" dirty="0">
                <a:solidFill>
                  <a:srgbClr val="C00000"/>
                </a:solidFill>
                <a:latin typeface="Times New Roman" panose="02020603050405020304" pitchFamily="18" charset="0"/>
                <a:ea typeface="黑体" panose="02010609060101010101" charset="-122"/>
                <a:cs typeface="Times New Roman" panose="02020603050405020304" pitchFamily="18" charset="0"/>
              </a:rPr>
              <a:t>在经济与科技的迅猛发展中，国际力量对比此消彼长，综合国力竞争激烈。反对构筑单极世界的各种力量共同推动世界政治格局向多极化方向发展。</a:t>
            </a:r>
            <a:endParaRPr lang="zh-CN" altLang="zh-CN" sz="1050" kern="100" dirty="0">
              <a:latin typeface="黑体" panose="02010609060101010101" charset="-122"/>
              <a:ea typeface="黑体" panose="02010609060101010101" charset="-122"/>
              <a:cs typeface="Courier New" panose="02070309020205020404" pitchFamily="49" charset="0"/>
            </a:endParaRPr>
          </a:p>
          <a:p>
            <a:pPr algn="just">
              <a:lnSpc>
                <a:spcPct val="150000"/>
              </a:lnSpc>
              <a:spcAft>
                <a:spcPts val="0"/>
              </a:spcAft>
            </a:pPr>
            <a:r>
              <a:rPr lang="en-US" altLang="zh-CN" sz="2800" kern="100" dirty="0">
                <a:solidFill>
                  <a:srgbClr val="C00000"/>
                </a:solidFill>
                <a:latin typeface="宋体" panose="02010600030101010101" pitchFamily="2" charset="-122"/>
                <a:ea typeface="黑体" panose="02010609060101010101" charset="-122"/>
                <a:cs typeface="Times New Roman" panose="02020603050405020304" pitchFamily="18" charset="0"/>
              </a:rPr>
              <a:t>②</a:t>
            </a:r>
            <a:r>
              <a:rPr lang="zh-CN" altLang="zh-CN" sz="2800" kern="100" dirty="0">
                <a:solidFill>
                  <a:srgbClr val="C00000"/>
                </a:solidFill>
                <a:latin typeface="Times New Roman" panose="02020603050405020304" pitchFamily="18" charset="0"/>
                <a:ea typeface="黑体" panose="02010609060101010101" charset="-122"/>
                <a:cs typeface="Times New Roman" panose="02020603050405020304" pitchFamily="18" charset="0"/>
              </a:rPr>
              <a:t>世界经济力量的多极化必然推动世界政治格局的多极化。</a:t>
            </a:r>
            <a:endParaRPr lang="zh-CN" altLang="zh-CN" sz="1050" kern="100" dirty="0">
              <a:latin typeface="黑体" panose="02010609060101010101" charset="-122"/>
              <a:ea typeface="黑体" panose="02010609060101010101" charset="-122"/>
              <a:cs typeface="Courier New" panose="02070309020205020404" pitchFamily="49" charset="0"/>
            </a:endParaRPr>
          </a:p>
          <a:p>
            <a:pPr algn="just">
              <a:lnSpc>
                <a:spcPct val="150000"/>
              </a:lnSpc>
              <a:spcAft>
                <a:spcPts val="0"/>
              </a:spcAft>
            </a:pPr>
            <a:r>
              <a:rPr lang="en-US" altLang="zh-CN" sz="2800" kern="100" dirty="0">
                <a:solidFill>
                  <a:srgbClr val="C00000"/>
                </a:solidFill>
                <a:latin typeface="Times New Roman" panose="02020603050405020304" pitchFamily="18" charset="0"/>
                <a:ea typeface="黑体" panose="02010609060101010101" charset="-122"/>
                <a:cs typeface="Courier New" panose="02070309020205020404" pitchFamily="49" charset="0"/>
              </a:rPr>
              <a:t>(2)</a:t>
            </a:r>
            <a:r>
              <a:rPr lang="zh-CN" altLang="zh-CN" sz="2800" kern="100" dirty="0">
                <a:solidFill>
                  <a:srgbClr val="C00000"/>
                </a:solidFill>
                <a:latin typeface="Times New Roman" panose="02020603050405020304" pitchFamily="18" charset="0"/>
                <a:ea typeface="黑体" panose="02010609060101010101" charset="-122"/>
                <a:cs typeface="Times New Roman" panose="02020603050405020304" pitchFamily="18" charset="0"/>
              </a:rPr>
              <a:t>经济全球化使构筑单极世界的可能性大大降低。全球化使各国、各地区经济相互依存的程度不断加深。同时，全球化带来的许多全球性问题必须通过各国间的广泛合作才能妥善解决，这在客观上促进了更多国家在国际事务中作用的发挥和地位的展现，有利于多极化趋势的发展</a:t>
            </a:r>
            <a:r>
              <a:rPr lang="zh-CN" altLang="zh-CN" sz="2800" kern="100" dirty="0" smtClean="0">
                <a:solidFill>
                  <a:srgbClr val="C00000"/>
                </a:solidFill>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黑体" panose="02010609060101010101" charset="-122"/>
              <a:ea typeface="黑体" panose="02010609060101010101"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3957" y="1257935"/>
            <a:ext cx="11082498" cy="3323987"/>
          </a:xfrm>
          <a:prstGeom prst="rect">
            <a:avLst/>
          </a:prstGeom>
        </p:spPr>
        <p:txBody>
          <a:bodyPr wrap="square">
            <a:spAutoFit/>
          </a:bodyPr>
          <a:lstStyle/>
          <a:p>
            <a:pPr algn="just">
              <a:lnSpc>
                <a:spcPct val="150000"/>
              </a:lnSpc>
              <a:spcAft>
                <a:spcPts val="0"/>
              </a:spcAft>
            </a:pPr>
            <a:r>
              <a:rPr lang="en-US" altLang="zh-CN" sz="2800" kern="100" dirty="0" smtClean="0">
                <a:solidFill>
                  <a:srgbClr val="C00000"/>
                </a:solidFill>
                <a:latin typeface="Times New Roman" panose="02020603050405020304" pitchFamily="18" charset="0"/>
                <a:ea typeface="黑体" panose="02010609060101010101" charset="-122"/>
                <a:cs typeface="Courier New" panose="02070309020205020404" pitchFamily="49" charset="0"/>
              </a:rPr>
              <a:t>(</a:t>
            </a:r>
            <a:r>
              <a:rPr lang="en-US" altLang="zh-CN" sz="2800" kern="100" dirty="0">
                <a:solidFill>
                  <a:srgbClr val="C00000"/>
                </a:solidFill>
                <a:latin typeface="Times New Roman" panose="02020603050405020304" pitchFamily="18" charset="0"/>
                <a:ea typeface="黑体" panose="02010609060101010101" charset="-122"/>
                <a:cs typeface="Courier New" panose="02070309020205020404" pitchFamily="49" charset="0"/>
              </a:rPr>
              <a:t>3)</a:t>
            </a:r>
            <a:r>
              <a:rPr lang="zh-CN" altLang="zh-CN" sz="2800" kern="100" dirty="0">
                <a:solidFill>
                  <a:srgbClr val="C00000"/>
                </a:solidFill>
                <a:latin typeface="Times New Roman" panose="02020603050405020304" pitchFamily="18" charset="0"/>
                <a:ea typeface="黑体" panose="02010609060101010101" charset="-122"/>
                <a:cs typeface="Times New Roman" panose="02020603050405020304" pitchFamily="18" charset="0"/>
              </a:rPr>
              <a:t>和平与发展的时代潮流要求建立多极化政治格局，以推进世界和平与发展的过程。</a:t>
            </a:r>
            <a:endParaRPr lang="zh-CN" altLang="zh-CN" sz="1050" kern="100" dirty="0">
              <a:latin typeface="黑体" panose="02010609060101010101" charset="-122"/>
              <a:ea typeface="黑体" panose="02010609060101010101" charset="-122"/>
              <a:cs typeface="Courier New" panose="02070309020205020404" pitchFamily="49" charset="0"/>
            </a:endParaRPr>
          </a:p>
          <a:p>
            <a:pPr algn="just">
              <a:lnSpc>
                <a:spcPct val="150000"/>
              </a:lnSpc>
              <a:spcAft>
                <a:spcPts val="0"/>
              </a:spcAft>
            </a:pPr>
            <a:r>
              <a:rPr lang="en-US" altLang="zh-CN" sz="2800" kern="100" dirty="0">
                <a:solidFill>
                  <a:srgbClr val="C00000"/>
                </a:solidFill>
                <a:latin typeface="Times New Roman" panose="02020603050405020304" pitchFamily="18" charset="0"/>
                <a:ea typeface="黑体" panose="02010609060101010101" charset="-122"/>
                <a:cs typeface="Courier New" panose="02070309020205020404" pitchFamily="49" charset="0"/>
              </a:rPr>
              <a:t>(4)</a:t>
            </a:r>
            <a:r>
              <a:rPr lang="zh-CN" altLang="zh-CN" sz="2800" kern="100" dirty="0">
                <a:solidFill>
                  <a:srgbClr val="C00000"/>
                </a:solidFill>
                <a:latin typeface="Times New Roman" panose="02020603050405020304" pitchFamily="18" charset="0"/>
                <a:ea typeface="黑体" panose="02010609060101010101" charset="-122"/>
                <a:cs typeface="Times New Roman" panose="02020603050405020304" pitchFamily="18" charset="0"/>
              </a:rPr>
              <a:t>大国关系的深刻调整有利于多极化趋势的加强。大国关系的调整是在世界政治格局多极化趋势下进行的，反过来又会加速世界政治格局多极化进程。</a:t>
            </a:r>
            <a:endParaRPr lang="zh-CN" altLang="zh-CN" sz="1050" kern="100" dirty="0">
              <a:effectLst/>
              <a:latin typeface="黑体" panose="02010609060101010101" charset="-122"/>
              <a:ea typeface="黑体" panose="02010609060101010101"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3957" y="757799"/>
            <a:ext cx="11082498" cy="4542462"/>
          </a:xfrm>
          <a:prstGeom prst="rect">
            <a:avLst/>
          </a:prstGeom>
        </p:spPr>
        <p:txBody>
          <a:bodyPr wrap="square">
            <a:spAutoFit/>
          </a:bodyPr>
          <a:lstStyle/>
          <a:p>
            <a:pPr algn="just">
              <a:lnSpc>
                <a:spcPct val="150000"/>
              </a:lnSpc>
              <a:spcAft>
                <a:spcPts val="0"/>
              </a:spcAft>
            </a:pPr>
            <a:r>
              <a:rPr lang="zh-CN" altLang="zh-CN" sz="2800" b="1" kern="100" dirty="0">
                <a:latin typeface="Times New Roman" panose="02020603050405020304" pitchFamily="18" charset="0"/>
                <a:ea typeface="微软雅黑" panose="020B0503020204020204" pitchFamily="34" charset="-122"/>
                <a:cs typeface="Times New Roman" panose="02020603050405020304" pitchFamily="18" charset="0"/>
              </a:rPr>
              <a:t>考点二　全面认识经济全球化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推动因素</a:t>
            </a:r>
            <a:endPar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史料</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经济全球化是近年国际问题中的热门话题，专家认为：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严格意义上的经济全球化发生在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世纪</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年代末</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年代初</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全球化之所以发生在这个时期，第一靠全球的信息网络化，第二靠全球向市场化的变革。前者为全球化提供了技术上的保障，后者为全球化提供了体制上的保障。</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3610" y="3196927"/>
            <a:ext cx="11407208" cy="203132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试答：</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pPr>
            <a:r>
              <a:rPr lang="en-US" altLang="zh-CN" sz="2800" kern="100" dirty="0" smtClean="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______________________________________________________________________________________________________________________________</a:t>
            </a:r>
            <a:endParaRPr lang="en-US"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463610" y="1341562"/>
            <a:ext cx="11407208" cy="6644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思考：</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根据史料，分析推动经济全球化的因素。</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622598" y="3117658"/>
            <a:ext cx="10925575" cy="1957139"/>
          </a:xfrm>
          <a:prstGeom prst="rect">
            <a:avLst/>
          </a:prstGeom>
        </p:spPr>
        <p:txBody>
          <a:bodyPr wrap="square">
            <a:spAutoFit/>
          </a:bodyPr>
          <a:lstStyle/>
          <a:p>
            <a:pPr algn="just">
              <a:lnSpc>
                <a:spcPct val="150000"/>
              </a:lnSpc>
              <a:spcAft>
                <a:spcPts val="0"/>
              </a:spcAft>
            </a:pP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高科技</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的发展，特别是信息技术突飞猛进，为经济全球化奠定了物质技术基础；越来越多的国家实行对外开放和发展市场经济，是经济全球化的政策保障。</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3957" y="117426"/>
            <a:ext cx="11082498" cy="1310808"/>
          </a:xfrm>
          <a:prstGeom prst="rect">
            <a:avLst/>
          </a:prstGeom>
        </p:spPr>
        <p:txBody>
          <a:bodyPr wrap="square">
            <a:spAutoFit/>
          </a:bodyPr>
          <a:lstStyle/>
          <a:p>
            <a:pPr algn="just">
              <a:lnSpc>
                <a:spcPct val="150000"/>
              </a:lnSpc>
              <a:spcAft>
                <a:spcPts val="0"/>
              </a:spcAft>
            </a:pPr>
            <a:r>
              <a:rPr lang="en-US"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表现</a:t>
            </a:r>
            <a:endPar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史料</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1050" b="1"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074" name="Picture 2" descr="29-4"/>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4165" y="189434"/>
            <a:ext cx="6176349" cy="355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29-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21636" y="4293890"/>
            <a:ext cx="5560416" cy="164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887304" y="3501802"/>
            <a:ext cx="3070071" cy="738664"/>
          </a:xfrm>
          <a:prstGeom prst="rect">
            <a:avLst/>
          </a:prstGeom>
        </p:spPr>
        <p:txBody>
          <a:bodyPr wrap="none">
            <a:spAutoFit/>
          </a:bodyPr>
          <a:lstStyle/>
          <a:p>
            <a:pPr algn="ctr">
              <a:lnSpc>
                <a:spcPct val="150000"/>
              </a:lnSpc>
              <a:spcAft>
                <a:spcPts val="0"/>
              </a:spcAft>
            </a:pPr>
            <a:r>
              <a:rPr lang="zh-CN" altLang="zh-CN" sz="2800" b="1" kern="100" dirty="0">
                <a:latin typeface="Times New Roman" panose="02020603050405020304" pitchFamily="18" charset="0"/>
                <a:ea typeface="楷体_GB2312" panose="02010609030101010101" pitchFamily="49" charset="-122"/>
                <a:cs typeface="Times New Roman" panose="02020603050405020304" pitchFamily="18" charset="0"/>
              </a:rPr>
              <a:t>福特汽车生产网络</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4246092" y="5940242"/>
            <a:ext cx="4873450" cy="738664"/>
          </a:xfrm>
          <a:prstGeom prst="rect">
            <a:avLst/>
          </a:prstGeom>
        </p:spPr>
        <p:txBody>
          <a:bodyPr wrap="none">
            <a:spAutoFit/>
          </a:bodyPr>
          <a:lstStyle/>
          <a:p>
            <a:pPr algn="ctr">
              <a:lnSpc>
                <a:spcPct val="150000"/>
              </a:lnSpc>
              <a:spcAft>
                <a:spcPts val="0"/>
              </a:spcAft>
            </a:pPr>
            <a:r>
              <a:rPr lang="zh-CN" altLang="zh-CN" sz="2800" b="1" kern="100" dirty="0">
                <a:latin typeface="Times New Roman" panose="02020603050405020304" pitchFamily="18" charset="0"/>
                <a:ea typeface="楷体_GB2312" panose="02010609030101010101" pitchFamily="49" charset="-122"/>
                <a:cs typeface="Times New Roman" panose="02020603050405020304" pitchFamily="18" charset="0"/>
              </a:rPr>
              <a:t>国际贸易　　　　　货币资本</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3610" y="3192684"/>
            <a:ext cx="11407208" cy="138499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试答：</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_______________________________________________________________</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9" name="矩形 8"/>
          <p:cNvSpPr/>
          <p:nvPr/>
        </p:nvSpPr>
        <p:spPr>
          <a:xfrm>
            <a:off x="463610" y="1307991"/>
            <a:ext cx="11407208" cy="6644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思考：</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据史料，分析经济全球化的表现。</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622598" y="3122855"/>
            <a:ext cx="10925575" cy="1310808"/>
          </a:xfrm>
          <a:prstGeom prst="rect">
            <a:avLst/>
          </a:prstGeom>
        </p:spPr>
        <p:txBody>
          <a:bodyPr wrap="square">
            <a:spAutoFit/>
          </a:bodyPr>
          <a:lstStyle/>
          <a:p>
            <a:pPr algn="just">
              <a:lnSpc>
                <a:spcPct val="150000"/>
              </a:lnSpc>
              <a:spcAft>
                <a:spcPts val="0"/>
              </a:spcAft>
            </a:pP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国际贸易</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增加，世界市场扩大，贸易全球化；国际分工日趋成熟，生产全球化；大型跨国公司数量增加，资本全球化。</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3957" y="754316"/>
            <a:ext cx="11082498" cy="2603470"/>
          </a:xfrm>
          <a:prstGeom prst="rect">
            <a:avLst/>
          </a:prstGeom>
        </p:spPr>
        <p:txBody>
          <a:bodyPr wrap="square">
            <a:spAutoFit/>
          </a:bodyPr>
          <a:lstStyle/>
          <a:p>
            <a:pPr algn="just">
              <a:lnSpc>
                <a:spcPct val="150000"/>
              </a:lnSpc>
              <a:spcAft>
                <a:spcPts val="0"/>
              </a:spcAft>
            </a:pPr>
            <a:r>
              <a:rPr lang="en-US"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存在的问题</a:t>
            </a:r>
            <a:endPar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史料</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由于不公正的国际经济秩序，经济全球化并没有使广大的发展中国家从中受益，反而造成</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富国愈富，穷国愈穷。</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endPar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endParaRPr>
          </a:p>
          <a:p>
            <a:pPr algn="r">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古巴前领导人菲德尔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卡斯特罗</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558702" y="2493690"/>
            <a:ext cx="9505056" cy="129614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2" name="图片 21"/>
          <p:cNvPicPr>
            <a:picLocks noChangeAspect="1"/>
          </p:cNvPicPr>
          <p:nvPr/>
        </p:nvPicPr>
        <p:blipFill rotWithShape="1">
          <a:blip r:embed="rId1" cstate="print">
            <a:extLst>
              <a:ext uri="{28A0092B-C50C-407E-A947-70E740481C1C}">
                <a14:useLocalDpi xmlns:a14="http://schemas.microsoft.com/office/drawing/2010/main" val="0"/>
              </a:ext>
            </a:extLst>
          </a:blip>
          <a:srcRect l="1940" t="36062" b="12577"/>
          <a:stretch>
            <a:fillRect/>
          </a:stretch>
        </p:blipFill>
        <p:spPr>
          <a:xfrm>
            <a:off x="-25474" y="4021616"/>
            <a:ext cx="3640485" cy="2860445"/>
          </a:xfrm>
          <a:prstGeom prst="rect">
            <a:avLst/>
          </a:prstGeom>
        </p:spPr>
      </p:pic>
      <p:sp>
        <p:nvSpPr>
          <p:cNvPr id="14" name="文本框 13">
            <a:hlinkClick r:id="rId2" action="ppaction://hlinksldjump"/>
          </p:cNvPr>
          <p:cNvSpPr txBox="1"/>
          <p:nvPr/>
        </p:nvSpPr>
        <p:spPr>
          <a:xfrm>
            <a:off x="1686767" y="2664708"/>
            <a:ext cx="1800000" cy="954107"/>
          </a:xfrm>
          <a:prstGeom prst="rect">
            <a:avLst/>
          </a:prstGeom>
          <a:noFill/>
        </p:spPr>
        <p:txBody>
          <a:bodyPr wrap="square" rtlCol="0">
            <a:spAutoFit/>
          </a:bodyPr>
          <a:lstStyle/>
          <a:p>
            <a:pPr algn="ctr" defTabSz="914400"/>
            <a:r>
              <a:rPr lang="zh-CN" altLang="en-US" sz="2800" b="1" dirty="0" smtClean="0">
                <a:solidFill>
                  <a:prstClr val="white"/>
                </a:solidFill>
                <a:latin typeface="明黑" panose="020B0300000000000000" pitchFamily="34" charset="-122"/>
                <a:ea typeface="明黑" panose="020B0300000000000000" pitchFamily="34" charset="-122"/>
              </a:rPr>
              <a:t>主干梳理基础夯实</a:t>
            </a:r>
            <a:endParaRPr lang="en-US" altLang="zh-CN" sz="2800" b="1" dirty="0">
              <a:solidFill>
                <a:prstClr val="white"/>
              </a:solidFill>
              <a:latin typeface="明黑" panose="020B0300000000000000" pitchFamily="34" charset="-122"/>
              <a:ea typeface="明黑" panose="020B0300000000000000" pitchFamily="34" charset="-122"/>
            </a:endParaRPr>
          </a:p>
        </p:txBody>
      </p:sp>
      <p:sp>
        <p:nvSpPr>
          <p:cNvPr id="15" name="文本框 14">
            <a:hlinkClick r:id="rId3" action="ppaction://hlinksldjump"/>
          </p:cNvPr>
          <p:cNvSpPr txBox="1"/>
          <p:nvPr/>
        </p:nvSpPr>
        <p:spPr>
          <a:xfrm>
            <a:off x="4116353" y="2664708"/>
            <a:ext cx="1800000" cy="954107"/>
          </a:xfrm>
          <a:prstGeom prst="rect">
            <a:avLst/>
          </a:prstGeom>
          <a:noFill/>
        </p:spPr>
        <p:txBody>
          <a:bodyPr wrap="square" rtlCol="0">
            <a:spAutoFit/>
          </a:bodyPr>
          <a:lstStyle/>
          <a:p>
            <a:pPr algn="ctr" defTabSz="914400"/>
            <a:r>
              <a:rPr lang="zh-CN" altLang="en-US" sz="2800" b="1" dirty="0">
                <a:solidFill>
                  <a:prstClr val="white"/>
                </a:solidFill>
                <a:latin typeface="明黑" panose="020B0300000000000000" pitchFamily="34" charset="-122"/>
                <a:ea typeface="明黑" panose="020B0300000000000000" pitchFamily="34" charset="-122"/>
              </a:rPr>
              <a:t>核心探究　</a:t>
            </a:r>
            <a:r>
              <a:rPr lang="zh-CN" altLang="en-US" sz="2800" b="1" dirty="0" smtClean="0">
                <a:solidFill>
                  <a:prstClr val="white"/>
                </a:solidFill>
                <a:latin typeface="明黑" panose="020B0300000000000000" pitchFamily="34" charset="-122"/>
                <a:ea typeface="明黑" panose="020B0300000000000000" pitchFamily="34" charset="-122"/>
              </a:rPr>
              <a:t>  素养提升</a:t>
            </a:r>
            <a:endParaRPr lang="en-US" altLang="zh-CN" sz="2800" b="1" dirty="0">
              <a:solidFill>
                <a:prstClr val="white"/>
              </a:solidFill>
              <a:latin typeface="明黑" panose="020B0300000000000000" pitchFamily="34" charset="-122"/>
              <a:ea typeface="明黑" panose="020B0300000000000000" pitchFamily="34" charset="-122"/>
            </a:endParaRPr>
          </a:p>
        </p:txBody>
      </p:sp>
      <p:sp>
        <p:nvSpPr>
          <p:cNvPr id="16" name="文本框 15">
            <a:hlinkClick r:id="rId4" action="ppaction://hlinksldjump"/>
          </p:cNvPr>
          <p:cNvSpPr txBox="1"/>
          <p:nvPr/>
        </p:nvSpPr>
        <p:spPr>
          <a:xfrm>
            <a:off x="6545939" y="2664708"/>
            <a:ext cx="1800000" cy="954107"/>
          </a:xfrm>
          <a:prstGeom prst="rect">
            <a:avLst/>
          </a:prstGeom>
          <a:noFill/>
        </p:spPr>
        <p:txBody>
          <a:bodyPr wrap="square" rtlCol="0">
            <a:spAutoFit/>
          </a:bodyPr>
          <a:lstStyle/>
          <a:p>
            <a:pPr algn="ctr" defTabSz="914400"/>
            <a:r>
              <a:rPr lang="zh-CN" altLang="en-US" sz="2800" b="1" dirty="0" smtClean="0">
                <a:solidFill>
                  <a:prstClr val="white"/>
                </a:solidFill>
                <a:latin typeface="明黑" panose="020B0300000000000000" pitchFamily="34" charset="-122"/>
                <a:ea typeface="明黑" panose="020B0300000000000000" pitchFamily="34" charset="-122"/>
              </a:rPr>
              <a:t>练测评估目标达成</a:t>
            </a:r>
            <a:endParaRPr lang="en-US" altLang="zh-CN" sz="2800" b="1" dirty="0">
              <a:solidFill>
                <a:prstClr val="white"/>
              </a:solidFill>
              <a:latin typeface="明黑" panose="020B0300000000000000" pitchFamily="34" charset="-122"/>
              <a:ea typeface="明黑" panose="020B0300000000000000" pitchFamily="34" charset="-122"/>
            </a:endParaRPr>
          </a:p>
        </p:txBody>
      </p:sp>
      <p:sp>
        <p:nvSpPr>
          <p:cNvPr id="12" name="文本框 11">
            <a:hlinkClick r:id="rId5" action="ppaction://hlinksldjump"/>
          </p:cNvPr>
          <p:cNvSpPr txBox="1"/>
          <p:nvPr/>
        </p:nvSpPr>
        <p:spPr>
          <a:xfrm>
            <a:off x="8975526" y="2664708"/>
            <a:ext cx="1800000" cy="523220"/>
          </a:xfrm>
          <a:prstGeom prst="rect">
            <a:avLst/>
          </a:prstGeom>
          <a:noFill/>
        </p:spPr>
        <p:txBody>
          <a:bodyPr wrap="square" rtlCol="0">
            <a:spAutoFit/>
          </a:bodyPr>
          <a:lstStyle/>
          <a:p>
            <a:pPr defTabSz="914400"/>
            <a:r>
              <a:rPr lang="zh-CN" altLang="zh-CN" sz="2800" b="1" dirty="0">
                <a:solidFill>
                  <a:prstClr val="white"/>
                </a:solidFill>
                <a:latin typeface="明黑" panose="020B0300000000000000" pitchFamily="34" charset="-122"/>
                <a:ea typeface="明黑" panose="020B0300000000000000" pitchFamily="34" charset="-122"/>
              </a:rPr>
              <a:t>课时</a:t>
            </a:r>
            <a:r>
              <a:rPr lang="zh-CN" altLang="zh-CN" sz="2800" b="1" dirty="0" smtClean="0">
                <a:solidFill>
                  <a:prstClr val="white"/>
                </a:solidFill>
                <a:latin typeface="明黑" panose="020B0300000000000000" pitchFamily="34" charset="-122"/>
                <a:ea typeface="明黑" panose="020B0300000000000000" pitchFamily="34" charset="-122"/>
              </a:rPr>
              <a:t>精练</a:t>
            </a:r>
            <a:endParaRPr lang="en-US" altLang="zh-CN" sz="1800" b="1" dirty="0">
              <a:solidFill>
                <a:prstClr val="white"/>
              </a:solidFill>
              <a:latin typeface="明黑" panose="020B0300000000000000" pitchFamily="34" charset="-122"/>
              <a:ea typeface="明黑" panose="020B03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3610" y="3052911"/>
            <a:ext cx="11407208" cy="2031325"/>
          </a:xfrm>
          <a:prstGeom prst="rect">
            <a:avLst/>
          </a:prstGeom>
        </p:spPr>
        <p:txBody>
          <a:bodyPr wrap="square">
            <a:spAutoFit/>
          </a:bodyPr>
          <a:lstStyle/>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试答：</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pPr>
            <a:r>
              <a:rPr lang="en-US" altLang="zh-CN" sz="2800" kern="100" dirty="0" smtClean="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______________________________________________________________________________________________________________________________</a:t>
            </a:r>
            <a:endParaRPr lang="en-US"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463610" y="1557586"/>
            <a:ext cx="11407208" cy="6644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思考：</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依据史料，分析经济全球化中存在的问题及原因。</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622598" y="2983082"/>
            <a:ext cx="10925575" cy="1957139"/>
          </a:xfrm>
          <a:prstGeom prst="rect">
            <a:avLst/>
          </a:prstGeom>
        </p:spPr>
        <p:txBody>
          <a:bodyPr wrap="square">
            <a:spAutoFit/>
          </a:bodyPr>
          <a:lstStyle/>
          <a:p>
            <a:pPr algn="just">
              <a:lnSpc>
                <a:spcPct val="150000"/>
              </a:lnSpc>
              <a:spcAft>
                <a:spcPts val="0"/>
              </a:spcAft>
            </a:pP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问题</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：经济全球化加剧了发展中国家的贫穷，世界经济发展不平衡加剧</a:t>
            </a:r>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原因</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：旧的国际经济秩序的存在。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3957" y="621482"/>
            <a:ext cx="11082498" cy="5188793"/>
          </a:xfrm>
          <a:prstGeom prst="rect">
            <a:avLst/>
          </a:prstGeom>
        </p:spPr>
        <p:txBody>
          <a:bodyPr wrap="square">
            <a:spAutoFit/>
          </a:bodyPr>
          <a:lstStyle/>
          <a:p>
            <a:pPr algn="just">
              <a:lnSpc>
                <a:spcPct val="150000"/>
              </a:lnSpc>
              <a:spcAft>
                <a:spcPts val="0"/>
              </a:spcAft>
            </a:pPr>
            <a:r>
              <a:rPr lang="zh-CN" altLang="zh-CN" sz="2800" b="1" kern="100" dirty="0">
                <a:latin typeface="Times New Roman" panose="02020603050405020304" pitchFamily="18" charset="0"/>
                <a:ea typeface="微软雅黑" panose="020B0503020204020204" pitchFamily="34" charset="-122"/>
                <a:cs typeface="Times New Roman" panose="02020603050405020304" pitchFamily="18" charset="0"/>
              </a:rPr>
              <a:t>考点三　构建人类命运共同体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全球治理的中国方案</a:t>
            </a:r>
            <a:endPar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史料一</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由于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世纪末欧洲的政治、经济和文化均居于优势地位，欧洲人自然会这样认为：他们的卓越地位来源于其文明的优越性，而这则又反映出他们作为一个种族的优越性。他们深信上帝创造的人是不同的，它将白人造得更聪明，所以白人能指导劳动，能指引四肢发达、头脑简单的劣等种族。这样就有了</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白人的责任</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这一概念</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用理想主义的责任来掩盖当时的帝国主义的一种说教</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3957" y="189434"/>
            <a:ext cx="11082498" cy="6555641"/>
          </a:xfrm>
          <a:prstGeom prst="rect">
            <a:avLst/>
          </a:prstGeom>
        </p:spPr>
        <p:txBody>
          <a:bodyPr wrap="square">
            <a:spAutoFit/>
          </a:bodyPr>
          <a:lstStyle/>
          <a:p>
            <a:pPr algn="just">
              <a:lnSpc>
                <a:spcPct val="150000"/>
              </a:lnSpc>
              <a:spcAft>
                <a:spcPts val="0"/>
              </a:spcAft>
            </a:pPr>
            <a:r>
              <a:rPr lang="zh-CN" altLang="zh-CN" sz="2800" b="1"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史料</a:t>
            </a:r>
            <a:r>
              <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二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2017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日至</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日，中国共产党在北京举办了一场规模空前的全球政党大会。中共中央总书记、国家主席习近平出席开幕式并发表主旨讲话，来自</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多个国家、</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多个政党和政党组织的领导人齐聚北京，共商大计。这次大会名为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中国共产党与世界政党高层对话会</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，主题是</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构建人类命运共同体、共同建设美好世界：政党的责任</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indent="711200"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媒体报道：这样的大场面，在世界政党史上可谓罕见。在中共十九大后开这样的会是非同寻常的，也是内涵深刻的。构建人类命运共同体，这是中国共产党、中国推行全球治理模式、治理理念的伟大尝试，是中国全球治理政策的核心价值观念。</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3610" y="1627415"/>
            <a:ext cx="11407208" cy="5262979"/>
          </a:xfrm>
          <a:prstGeom prst="rect">
            <a:avLst/>
          </a:prstGeom>
        </p:spPr>
        <p:txBody>
          <a:bodyPr wrap="square">
            <a:spAutoFit/>
          </a:bodyPr>
          <a:lstStyle/>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试答：</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pPr>
            <a:r>
              <a:rPr lang="en-US" altLang="zh-CN" sz="2800" kern="100" dirty="0" smtClean="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______________________________________________________________________________________________________________________________</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_______________________________________________________________</a:t>
            </a:r>
            <a:r>
              <a:rPr lang="en-US" altLang="zh-CN" sz="2800" kern="100" dirty="0" smtClean="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_______________________________________________________________</a:t>
            </a:r>
            <a:endParaRPr lang="en-US"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_______________________________________________________________</a:t>
            </a:r>
            <a:endParaRPr lang="en-US"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_______________________________________________________________</a:t>
            </a:r>
            <a:endParaRPr lang="en-US"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800" kern="100" dirty="0" smtClean="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_______________________________________________________________</a:t>
            </a:r>
            <a:endParaRPr lang="en-US"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463610" y="189434"/>
            <a:ext cx="11407208" cy="1310808"/>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思考：</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根据史料一、二并结合所学知识，指出近代欧洲与当今中国对全球治理理念的不同之处，并分析其产生的原因。</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622598" y="1557586"/>
            <a:ext cx="10925575" cy="5188793"/>
          </a:xfrm>
          <a:prstGeom prst="rect">
            <a:avLst/>
          </a:prstGeom>
        </p:spPr>
        <p:txBody>
          <a:bodyPr wrap="square">
            <a:spAutoFit/>
          </a:bodyPr>
          <a:lstStyle/>
          <a:p>
            <a:pPr algn="just">
              <a:lnSpc>
                <a:spcPct val="150000"/>
              </a:lnSpc>
              <a:spcAft>
                <a:spcPts val="0"/>
              </a:spcAft>
            </a:pP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不同</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之处：欧洲：推行种族优越论</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或推行霸权主义、实行强权政治</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。中国：构建人类命运共同体</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或主张在平等基础上，合作共赢、互惠互利</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原因</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：欧洲：新航路开辟后，随着资本主义制度的建立，欧洲列强不断对外侵略扩张；两次工业革命极大地增强了欧洲列强经济势力和征服世界的能力；欧洲中心论调的盛行。中国：儒家</a:t>
            </a:r>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和天下</a:t>
            </a:r>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的历史传统；改革开放后综合国力的增强；邓小平和平外交理念的延续；经济全球化与政治多极化的影响；和平与发展成为当今世界两大主题。</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8545" y="831548"/>
            <a:ext cx="11193323" cy="4542462"/>
          </a:xfrm>
          <a:prstGeom prst="rect">
            <a:avLst/>
          </a:prstGeom>
        </p:spPr>
        <p:txBody>
          <a:bodyPr wrap="square">
            <a:spAutoFit/>
          </a:bodyPr>
          <a:lstStyle/>
          <a:p>
            <a:pPr algn="just">
              <a:lnSpc>
                <a:spcPct val="150000"/>
              </a:lnSpc>
              <a:spcAft>
                <a:spcPts val="0"/>
              </a:spcAft>
            </a:pPr>
            <a:r>
              <a:rPr lang="en-US"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b="1" kern="100" dirty="0">
                <a:solidFill>
                  <a:srgbClr val="0070C0"/>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b="1" kern="100" dirty="0">
                <a:solidFill>
                  <a:srgbClr val="0070C0"/>
                </a:solidFill>
                <a:latin typeface="宋体" panose="02010600030101010101" pitchFamily="2" charset="-122"/>
                <a:ea typeface="方正中等线简体" panose="03000509000000000000" pitchFamily="65" charset="-122"/>
                <a:cs typeface="Times New Roman" panose="02020603050405020304" pitchFamily="18" charset="0"/>
              </a:rPr>
              <a:t>人类命运共同体</a:t>
            </a:r>
            <a:r>
              <a:rPr lang="en-US" altLang="zh-CN" sz="2800" b="1" kern="100" dirty="0">
                <a:solidFill>
                  <a:srgbClr val="0070C0"/>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理念的三大实践平台</a:t>
            </a:r>
            <a:endPar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一带一路</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建设：</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人类命运共同体</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理念落地生根的伟大实践。在互联互通的目标下，中国与沿线国家的联系加强，不断推动地区与世界经济的可持续发展，形成全球化的积极效果。</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区域双边命运共同体：</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人类命运共同体</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落实推进的地缘路径。从</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人类命运共同体</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细化至区域、国别命运共同体，把握人类利益和价值的通约性，在国际关系中寻找最大公约数</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8545" y="898332"/>
            <a:ext cx="11193323" cy="2603470"/>
          </a:xfrm>
          <a:prstGeom prst="rect">
            <a:avLst/>
          </a:prstGeom>
        </p:spPr>
        <p:txBody>
          <a:bodyPr wrap="square">
            <a:spAutoFit/>
          </a:bodyPr>
          <a:lstStyle/>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新机构机制、主场外交等多边合作平台：</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人类命运共同体</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的重要创新实践。近年来，亚洲基础设施投资银行等新机构机制的建立，</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一带一路</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峰会、世界政党高层对话会等主场外交的发展，成为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人类命运共同体</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理念创新的平台。</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3610" y="2046541"/>
            <a:ext cx="11407208" cy="2677656"/>
          </a:xfrm>
          <a:prstGeom prst="rect">
            <a:avLst/>
          </a:prstGeom>
        </p:spPr>
        <p:txBody>
          <a:bodyPr wrap="square">
            <a:spAutoFit/>
          </a:bodyPr>
          <a:lstStyle/>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试答：</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pPr>
            <a:r>
              <a:rPr lang="en-US" altLang="zh-CN" sz="2800" kern="100" dirty="0" smtClean="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_____________________________________________________________________________________________________________________________________________________________________________________________</a:t>
            </a:r>
            <a:endParaRPr lang="en-US"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463610" y="765498"/>
            <a:ext cx="11407208" cy="6644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思考：</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中国积极构建人类命运共同体有何现实意义？</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622598" y="1976712"/>
            <a:ext cx="10925575" cy="2603470"/>
          </a:xfrm>
          <a:prstGeom prst="rect">
            <a:avLst/>
          </a:prstGeom>
        </p:spPr>
        <p:txBody>
          <a:bodyPr wrap="square">
            <a:spAutoFit/>
          </a:bodyPr>
          <a:lstStyle/>
          <a:p>
            <a:pPr algn="just">
              <a:lnSpc>
                <a:spcPct val="150000"/>
              </a:lnSpc>
              <a:spcAft>
                <a:spcPts val="0"/>
              </a:spcAft>
            </a:pP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有利于</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开创中国特色大国外交新局面；为全面建成小康社会、进而全面建设社会主义现代化强国创造有利条件</a:t>
            </a:r>
            <a:r>
              <a:rPr lang="en-US" altLang="zh-CN" sz="2800" kern="100" dirty="0">
                <a:solidFill>
                  <a:srgbClr val="C00000"/>
                </a:solidFill>
                <a:latin typeface="Times New Roman" panose="02020603050405020304" pitchFamily="18" charset="0"/>
                <a:ea typeface="方正中等线简体" panose="03000509000000000000" pitchFamily="65" charset="-122"/>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有利于提高中国的综合国力</a:t>
            </a:r>
            <a:r>
              <a:rPr lang="en-US" altLang="zh-CN" sz="2800" kern="100" dirty="0">
                <a:solidFill>
                  <a:srgbClr val="C00000"/>
                </a:solidFill>
                <a:latin typeface="Times New Roman" panose="02020603050405020304" pitchFamily="18" charset="0"/>
                <a:ea typeface="方正中等线简体" panose="03000509000000000000" pitchFamily="65" charset="-122"/>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；有利于提高中国的国际地位；有利于推动建立公正合理的国际政治经济新秩序；有利于世界的和平与发展。</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442578" y="189434"/>
          <a:ext cx="11197244" cy="6400800"/>
        </p:xfrm>
        <a:graphic>
          <a:graphicData uri="http://schemas.openxmlformats.org/drawingml/2006/table">
            <a:tbl>
              <a:tblPr/>
              <a:tblGrid>
                <a:gridCol w="972108"/>
                <a:gridCol w="10225136"/>
              </a:tblGrid>
              <a:tr h="148131">
                <a:tc gridSpan="2">
                  <a:txBody>
                    <a:bodyPr/>
                    <a:lstStyle/>
                    <a:p>
                      <a:pPr algn="ctr">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必备术语</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14575" marR="14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r h="2370092">
                <a:tc>
                  <a:txBody>
                    <a:bodyPr/>
                    <a:lstStyle/>
                    <a:p>
                      <a:pPr marL="71755" algn="l">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世界多极化与经济全球化</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14575" marR="14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en-US" sz="28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1.</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两极格局瓦解后，世界多极化趋势加强，到</a:t>
                      </a:r>
                      <a:r>
                        <a:rPr lang="en-US" sz="28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21</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世纪初，国际力量对比趋于平衡。世界多极化格局的形成是一个长期发展的曲折过程，促进世界格局向多极化发展的因素主要是世界力量多极化的发展。</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p>
                      <a:pPr marL="71755" algn="l">
                        <a:lnSpc>
                          <a:spcPct val="150000"/>
                        </a:lnSpc>
                        <a:spcAft>
                          <a:spcPts val="0"/>
                        </a:spcAft>
                      </a:pPr>
                      <a:r>
                        <a:rPr lang="en-US" sz="28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世界经济全球化是不以人的意志为转移的历史趋势。经济全球化是一把双刃剑，既有利也有弊，我们要积极参与，积极引导、趋利避害。</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p>
                      <a:pPr marL="71755" algn="l">
                        <a:lnSpc>
                          <a:spcPct val="150000"/>
                        </a:lnSpc>
                        <a:spcAft>
                          <a:spcPts val="0"/>
                        </a:spcAft>
                      </a:pPr>
                      <a:r>
                        <a:rPr lang="en-US" sz="28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3.</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文化多样性是人类社会的基本特征，尊重文化的多样化，多样的文化可以相互融合。</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14575" marR="14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22598" y="621482"/>
          <a:ext cx="10945216" cy="5328592"/>
        </p:xfrm>
        <a:graphic>
          <a:graphicData uri="http://schemas.openxmlformats.org/drawingml/2006/table">
            <a:tbl>
              <a:tblPr/>
              <a:tblGrid>
                <a:gridCol w="1008112"/>
                <a:gridCol w="9937104"/>
              </a:tblGrid>
              <a:tr h="5328592">
                <a:tc>
                  <a:txBody>
                    <a:bodyPr/>
                    <a:lstStyle/>
                    <a:p>
                      <a:pPr marL="71755" algn="l">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和平发展合作共赢的时代潮流</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14575" marR="14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en-US" sz="28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1.</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和平与发展成为时代主题，是指和平与发展代替战争与革命成为当代世界面临的两个重大课题。世界大战可以避免，但战争的危险并没有根除；经济发展越来越成为各国的共同要求，但南北差距仍在扩大，世界各国远未实现共同繁荣。</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p>
                      <a:pPr marL="71755" algn="l">
                        <a:lnSpc>
                          <a:spcPct val="150000"/>
                        </a:lnSpc>
                        <a:spcAft>
                          <a:spcPts val="0"/>
                        </a:spcAft>
                      </a:pPr>
                      <a:r>
                        <a:rPr lang="en-US" sz="28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推动建设人类命运共同体，是新时期中国特色大国外交的生动实践。中国不仅坚持走和平发展道路，更欢迎各国搭乘中国</a:t>
                      </a:r>
                      <a:r>
                        <a:rPr lang="en-US" sz="2800" kern="100" baseline="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快车</a:t>
                      </a:r>
                      <a:r>
                        <a:rPr lang="en-US" sz="2800" kern="100" baseline="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、共享发展机遇，以实际行动为构建人类命运共同体注入中国智慧，贡献中国力量，同世界各国合作共赢。</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14575" marR="14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矩形 2">
            <a:hlinkClick r:id="rId1" action="ppaction://hlinksldjump"/>
          </p:cNvPr>
          <p:cNvSpPr/>
          <p:nvPr/>
        </p:nvSpPr>
        <p:spPr bwMode="auto">
          <a:xfrm>
            <a:off x="11211213" y="6398788"/>
            <a:ext cx="979200" cy="46080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pPr>
            <a:r>
              <a:rPr lang="zh-CN" altLang="en-US" sz="2000" kern="1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a:rPr>
              <a:t>返 回</a:t>
            </a:r>
            <a:endParaRPr lang="zh-CN" altLang="en-US" sz="2000" kern="1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a:off x="-25475" y="271296"/>
            <a:ext cx="12215888" cy="504602"/>
          </a:xfrm>
          <a:custGeom>
            <a:avLst/>
            <a:gdLst>
              <a:gd name="connsiteX0" fmla="*/ 0 w 6167214"/>
              <a:gd name="connsiteY0" fmla="*/ 0 h 927757"/>
              <a:gd name="connsiteX1" fmla="*/ 6167214 w 6167214"/>
              <a:gd name="connsiteY1" fmla="*/ 0 h 927757"/>
              <a:gd name="connsiteX2" fmla="*/ 5799071 w 6167214"/>
              <a:gd name="connsiteY2" fmla="*/ 927757 h 927757"/>
              <a:gd name="connsiteX3" fmla="*/ 0 w 6167214"/>
              <a:gd name="connsiteY3" fmla="*/ 927757 h 927757"/>
            </a:gdLst>
            <a:ahLst/>
            <a:cxnLst>
              <a:cxn ang="0">
                <a:pos x="connsiteX0" y="connsiteY0"/>
              </a:cxn>
              <a:cxn ang="0">
                <a:pos x="connsiteX1" y="connsiteY1"/>
              </a:cxn>
              <a:cxn ang="0">
                <a:pos x="connsiteX2" y="connsiteY2"/>
              </a:cxn>
              <a:cxn ang="0">
                <a:pos x="connsiteX3" y="connsiteY3"/>
              </a:cxn>
            </a:cxnLst>
            <a:rect l="l" t="t" r="r" b="b"/>
            <a:pathLst>
              <a:path w="6167214" h="927757">
                <a:moveTo>
                  <a:pt x="0" y="0"/>
                </a:moveTo>
                <a:lnTo>
                  <a:pt x="6167214" y="0"/>
                </a:lnTo>
                <a:lnTo>
                  <a:pt x="5799071" y="927757"/>
                </a:lnTo>
                <a:lnTo>
                  <a:pt x="0" y="927757"/>
                </a:lnTo>
                <a:close/>
              </a:path>
            </a:pathLst>
          </a:custGeom>
          <a:gradFill flip="none" rotWithShape="1">
            <a:gsLst>
              <a:gs pos="0">
                <a:schemeClr val="accent5">
                  <a:lumMod val="40000"/>
                  <a:lumOff val="60000"/>
                  <a:alpha val="0"/>
                </a:schemeClr>
              </a:gs>
              <a:gs pos="100000">
                <a:srgbClr val="DDE3E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flipV="1">
            <a:off x="0" y="189434"/>
            <a:ext cx="12190413" cy="32770"/>
          </a:xfrm>
          <a:prstGeom prst="line">
            <a:avLst/>
          </a:prstGeom>
          <a:ln>
            <a:gradFill>
              <a:gsLst>
                <a:gs pos="0">
                  <a:schemeClr val="accent1">
                    <a:lumMod val="5000"/>
                    <a:lumOff val="95000"/>
                    <a:alpha val="0"/>
                  </a:schemeClr>
                </a:gs>
                <a:gs pos="80000">
                  <a:srgbClr val="DDE3E8"/>
                </a:gs>
                <a:gs pos="0">
                  <a:schemeClr val="bg1"/>
                </a:gs>
              </a:gsLst>
              <a:lin ang="0" scaled="0"/>
            </a:gra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4387046" y="261987"/>
            <a:ext cx="3416320" cy="523220"/>
          </a:xfrm>
          <a:prstGeom prst="rect">
            <a:avLst/>
          </a:prstGeom>
        </p:spPr>
        <p:txBody>
          <a:bodyPr wrap="none">
            <a:spAutoFit/>
          </a:bodyPr>
          <a:lstStyle/>
          <a:p>
            <a:pPr algn="ctr"/>
            <a:r>
              <a:rPr lang="zh-CN" altLang="en-US" sz="2800" b="1" kern="100" dirty="0">
                <a:latin typeface="Times New Roman" panose="02020603050405020304" pitchFamily="18" charset="0"/>
                <a:ea typeface="微软雅黑" panose="020B0503020204020204" pitchFamily="34" charset="-122"/>
              </a:rPr>
              <a:t>练测评估</a:t>
            </a:r>
            <a:r>
              <a:rPr lang="zh-CN" altLang="en-US" sz="2800" b="1" kern="100" dirty="0" smtClean="0">
                <a:latin typeface="Times New Roman" panose="02020603050405020304" pitchFamily="18" charset="0"/>
                <a:ea typeface="微软雅黑" panose="020B0503020204020204" pitchFamily="34" charset="-122"/>
              </a:rPr>
              <a:t>　目标达成</a:t>
            </a:r>
            <a:endParaRPr lang="zh-CN" altLang="en-US" sz="2800" b="1" kern="100" dirty="0">
              <a:latin typeface="Times New Roman" panose="02020603050405020304" pitchFamily="18" charset="0"/>
              <a:ea typeface="微软雅黑" panose="020B0503020204020204" pitchFamily="34" charset="-122"/>
            </a:endParaRPr>
          </a:p>
        </p:txBody>
      </p:sp>
      <p:cxnSp>
        <p:nvCxnSpPr>
          <p:cNvPr id="20" name="直接连接符 19"/>
          <p:cNvCxnSpPr/>
          <p:nvPr/>
        </p:nvCxnSpPr>
        <p:spPr>
          <a:xfrm flipV="1">
            <a:off x="-25475" y="820366"/>
            <a:ext cx="12185801" cy="17140"/>
          </a:xfrm>
          <a:prstGeom prst="line">
            <a:avLst/>
          </a:prstGeom>
          <a:ln>
            <a:gradFill>
              <a:gsLst>
                <a:gs pos="0">
                  <a:srgbClr val="DDE3E8"/>
                </a:gs>
                <a:gs pos="80000">
                  <a:srgbClr val="DDE3E8"/>
                </a:gs>
                <a:gs pos="0">
                  <a:schemeClr val="bg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55111" y="1197546"/>
            <a:ext cx="11280191" cy="4542462"/>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cs typeface="Courier New" panose="02070309020205020404" pitchFamily="49" charset="0"/>
              </a:rPr>
              <a:t>2020·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江苏卷</a:t>
            </a:r>
            <a:r>
              <a:rPr lang="zh-CN" altLang="zh-CN" sz="2800" kern="100" dirty="0">
                <a:latin typeface="Times New Roman" panose="02020603050405020304" pitchFamily="18" charset="0"/>
                <a:cs typeface="Times New Roman" panose="02020603050405020304" pitchFamily="18" charset="0"/>
              </a:rPr>
              <a:t>，</a:t>
            </a:r>
            <a:r>
              <a:rPr lang="en-US" altLang="zh-CN" sz="2800" kern="100" dirty="0">
                <a:latin typeface="Times New Roman" panose="02020603050405020304" pitchFamily="18" charset="0"/>
                <a:cs typeface="Courier New" panose="02070309020205020404" pitchFamily="49" charset="0"/>
              </a:rPr>
              <a:t>20</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在科索沃危机期间，欧盟坚持召开朗布伊埃和谈，希望在欧盟的主导下解决问题。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1999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年科索沃战争后，欧盟决定设立外交和国防总代表一职，充分表现了独立解决欧洲问题的决心。这表明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欧洲已实现政治一体化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欧盟在多极格局中占据主导地位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世界多极化格局已形成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欧盟加强在国际事务中的影响力</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3"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14"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TextBox 4"/>
          <p:cNvSpPr txBox="1"/>
          <p:nvPr/>
        </p:nvSpPr>
        <p:spPr>
          <a:xfrm>
            <a:off x="287958" y="5086058"/>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6"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25475" y="271296"/>
            <a:ext cx="12215888" cy="504602"/>
          </a:xfrm>
          <a:custGeom>
            <a:avLst/>
            <a:gdLst>
              <a:gd name="connsiteX0" fmla="*/ 0 w 6167214"/>
              <a:gd name="connsiteY0" fmla="*/ 0 h 927757"/>
              <a:gd name="connsiteX1" fmla="*/ 6167214 w 6167214"/>
              <a:gd name="connsiteY1" fmla="*/ 0 h 927757"/>
              <a:gd name="connsiteX2" fmla="*/ 5799071 w 6167214"/>
              <a:gd name="connsiteY2" fmla="*/ 927757 h 927757"/>
              <a:gd name="connsiteX3" fmla="*/ 0 w 6167214"/>
              <a:gd name="connsiteY3" fmla="*/ 927757 h 927757"/>
            </a:gdLst>
            <a:ahLst/>
            <a:cxnLst>
              <a:cxn ang="0">
                <a:pos x="connsiteX0" y="connsiteY0"/>
              </a:cxn>
              <a:cxn ang="0">
                <a:pos x="connsiteX1" y="connsiteY1"/>
              </a:cxn>
              <a:cxn ang="0">
                <a:pos x="connsiteX2" y="connsiteY2"/>
              </a:cxn>
              <a:cxn ang="0">
                <a:pos x="connsiteX3" y="connsiteY3"/>
              </a:cxn>
            </a:cxnLst>
            <a:rect l="l" t="t" r="r" b="b"/>
            <a:pathLst>
              <a:path w="6167214" h="927757">
                <a:moveTo>
                  <a:pt x="0" y="0"/>
                </a:moveTo>
                <a:lnTo>
                  <a:pt x="6167214" y="0"/>
                </a:lnTo>
                <a:lnTo>
                  <a:pt x="5799071" y="927757"/>
                </a:lnTo>
                <a:lnTo>
                  <a:pt x="0" y="927757"/>
                </a:lnTo>
                <a:close/>
              </a:path>
            </a:pathLst>
          </a:custGeom>
          <a:gradFill flip="none" rotWithShape="1">
            <a:gsLst>
              <a:gs pos="0">
                <a:schemeClr val="accent5">
                  <a:lumMod val="40000"/>
                  <a:lumOff val="60000"/>
                  <a:alpha val="0"/>
                </a:schemeClr>
              </a:gs>
              <a:gs pos="100000">
                <a:srgbClr val="DDE3E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3" name="直接连接符 12"/>
          <p:cNvCxnSpPr/>
          <p:nvPr/>
        </p:nvCxnSpPr>
        <p:spPr>
          <a:xfrm flipV="1">
            <a:off x="0" y="189434"/>
            <a:ext cx="12190413" cy="32770"/>
          </a:xfrm>
          <a:prstGeom prst="line">
            <a:avLst/>
          </a:prstGeom>
          <a:ln>
            <a:gradFill>
              <a:gsLst>
                <a:gs pos="0">
                  <a:schemeClr val="accent1">
                    <a:lumMod val="5000"/>
                    <a:lumOff val="95000"/>
                    <a:alpha val="0"/>
                  </a:schemeClr>
                </a:gs>
                <a:gs pos="80000">
                  <a:srgbClr val="DDE3E8"/>
                </a:gs>
                <a:gs pos="0">
                  <a:schemeClr val="bg1"/>
                </a:gs>
              </a:gsLst>
              <a:lin ang="0" scaled="0"/>
            </a:gra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387046" y="261987"/>
            <a:ext cx="3416320" cy="523220"/>
          </a:xfrm>
          <a:prstGeom prst="rect">
            <a:avLst/>
          </a:prstGeom>
        </p:spPr>
        <p:txBody>
          <a:bodyPr wrap="none">
            <a:spAutoFit/>
          </a:bodyPr>
          <a:lstStyle/>
          <a:p>
            <a:pPr lvl="0" algn="ctr"/>
            <a:r>
              <a:rPr lang="zh-CN" altLang="en-US" sz="2800" b="1" kern="100" dirty="0" smtClean="0">
                <a:latin typeface="Times New Roman" panose="02020603050405020304" pitchFamily="18" charset="0"/>
                <a:ea typeface="微软雅黑" panose="020B0503020204020204" pitchFamily="34" charset="-122"/>
              </a:rPr>
              <a:t>主干梳理　基础夯实</a:t>
            </a:r>
            <a:endParaRPr lang="zh-CN" altLang="en-US" sz="2800" dirty="0"/>
          </a:p>
        </p:txBody>
      </p:sp>
      <p:cxnSp>
        <p:nvCxnSpPr>
          <p:cNvPr id="15" name="直接连接符 14"/>
          <p:cNvCxnSpPr/>
          <p:nvPr/>
        </p:nvCxnSpPr>
        <p:spPr>
          <a:xfrm flipV="1">
            <a:off x="-25475" y="820366"/>
            <a:ext cx="12185801" cy="17140"/>
          </a:xfrm>
          <a:prstGeom prst="line">
            <a:avLst/>
          </a:prstGeom>
          <a:ln>
            <a:gradFill>
              <a:gsLst>
                <a:gs pos="0">
                  <a:srgbClr val="DDE3E8"/>
                </a:gs>
                <a:gs pos="80000">
                  <a:srgbClr val="DDE3E8"/>
                </a:gs>
                <a:gs pos="0">
                  <a:schemeClr val="bg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397890" y="1407612"/>
            <a:ext cx="11394632" cy="4616648"/>
          </a:xfrm>
          <a:prstGeom prst="rect">
            <a:avLst/>
          </a:prstGeom>
        </p:spPr>
        <p:txBody>
          <a:bodyPr wrap="square">
            <a:spAutoFit/>
          </a:bodyPr>
          <a:lstStyle/>
          <a:p>
            <a:pPr algn="just">
              <a:lnSpc>
                <a:spcPct val="150000"/>
              </a:lnSpc>
              <a:spcAft>
                <a:spcPts val="0"/>
              </a:spcAft>
            </a:pPr>
            <a:r>
              <a:rPr lang="zh-CN" altLang="zh-CN" sz="2800" b="1" kern="100" dirty="0">
                <a:latin typeface="Times New Roman" panose="02020603050405020304" pitchFamily="18" charset="0"/>
                <a:ea typeface="微软雅黑" panose="020B0503020204020204" pitchFamily="34" charset="-122"/>
                <a:cs typeface="Times New Roman" panose="02020603050405020304" pitchFamily="18" charset="0"/>
              </a:rPr>
              <a:t>一、世界多极化与经济全球化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世界多极化发展趋势</a:t>
            </a:r>
            <a:endPar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美国的单边主义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背景：随着冷战的结束和两极格局的消失</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成为</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世界上唯一的超级大国。</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2001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月，美国发动了阿富汗战争。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2003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月，美国发动了伊拉克战争</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7607374" y="3454326"/>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美国</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57019" y="837506"/>
            <a:ext cx="11076375" cy="5293733"/>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欧盟坚持召开朗布伊埃和谈，希望在其主导下解决问题，欧盟决定设立外交和国防总代表一职，充分表现了独立解决欧洲问题的决心，这是欧盟加强在国际事务中影响力的表现，故选</a:t>
            </a:r>
            <a:r>
              <a:rPr lang="en-US" altLang="zh-CN" sz="2800" kern="100" dirty="0">
                <a:latin typeface="Times New Roman" panose="02020603050405020304" pitchFamily="18" charset="0"/>
                <a:cs typeface="Courier New" panose="02070309020205020404" pitchFamily="49" charset="0"/>
              </a:rPr>
              <a:t>D</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cs typeface="Courier New" panose="02070309020205020404" pitchFamily="49" charset="0"/>
              </a:rPr>
              <a:t>1993</a:t>
            </a:r>
            <a:r>
              <a:rPr lang="zh-CN" altLang="zh-CN" sz="2800" kern="100" dirty="0">
                <a:latin typeface="Times New Roman" panose="02020603050405020304" pitchFamily="18" charset="0"/>
                <a:cs typeface="Times New Roman" panose="02020603050405020304" pitchFamily="18" charset="0"/>
              </a:rPr>
              <a:t>年欧盟成立，这是欧洲政治一体化的表现，但是欧洲还没有实现政治一体化，排除</a:t>
            </a:r>
            <a:r>
              <a:rPr lang="en-US" altLang="zh-CN" sz="2800" kern="100" dirty="0">
                <a:latin typeface="Times New Roman" panose="02020603050405020304" pitchFamily="18" charset="0"/>
                <a:cs typeface="Courier New" panose="02070309020205020404" pitchFamily="49" charset="0"/>
              </a:rPr>
              <a:t>A</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材料</a:t>
            </a:r>
            <a:r>
              <a:rPr lang="zh-CN" altLang="zh-CN" sz="2800" kern="100" dirty="0">
                <a:latin typeface="Times New Roman" panose="02020603050405020304" pitchFamily="18" charset="0"/>
                <a:cs typeface="Times New Roman" panose="02020603050405020304" pitchFamily="18" charset="0"/>
              </a:rPr>
              <a:t>表明欧盟加强在国际事务中的影响力，并没有占据主导地位，且多极格局并未形成，多极化只是一种趋势，排除</a:t>
            </a:r>
            <a:r>
              <a:rPr lang="en-US" altLang="zh-CN" sz="2800" kern="100" dirty="0">
                <a:latin typeface="Times New Roman" panose="02020603050405020304" pitchFamily="18" charset="0"/>
                <a:cs typeface="Courier New" panose="02070309020205020404" pitchFamily="49" charset="0"/>
              </a:rPr>
              <a:t>B</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当今</a:t>
            </a:r>
            <a:r>
              <a:rPr lang="zh-CN" altLang="zh-CN" sz="2800" kern="100" dirty="0">
                <a:latin typeface="Times New Roman" panose="02020603050405020304" pitchFamily="18" charset="0"/>
                <a:cs typeface="Times New Roman" panose="02020603050405020304" pitchFamily="18" charset="0"/>
              </a:rPr>
              <a:t>世界多极化趋势加强，世界多极化格局尚未形成，排除</a:t>
            </a:r>
            <a:r>
              <a:rPr lang="en-US" altLang="zh-CN" sz="2800" kern="100" dirty="0">
                <a:latin typeface="Times New Roman" panose="02020603050405020304" pitchFamily="18" charset="0"/>
                <a:cs typeface="Courier New" panose="02070309020205020404" pitchFamily="49" charset="0"/>
              </a:rPr>
              <a:t>C</a:t>
            </a:r>
            <a:r>
              <a:rPr lang="zh-CN" altLang="zh-CN" sz="2800" kern="100" dirty="0">
                <a:latin typeface="Times New Roman" panose="02020603050405020304" pitchFamily="18" charset="0"/>
                <a:cs typeface="Times New Roman" panose="02020603050405020304" pitchFamily="18" charset="0"/>
              </a:rPr>
              <a:t>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0"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11"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linds(horizont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linds(horizont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blinds(horizontal)">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blinds(horizontal)">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5444" y="549474"/>
            <a:ext cx="11099525" cy="4001071"/>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cs typeface="Courier New" panose="02070309020205020404" pitchFamily="49" charset="0"/>
              </a:rPr>
              <a:t>2020·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sz="2800" kern="100" dirty="0">
                <a:latin typeface="宋体" panose="02010600030101010101" pitchFamily="2" charset="-122"/>
                <a:cs typeface="Times New Roman" panose="02020603050405020304" pitchFamily="18" charset="0"/>
              </a:rPr>
              <a:t>Ⅰ</a:t>
            </a:r>
            <a:r>
              <a:rPr lang="zh-CN" altLang="zh-CN" sz="2800" kern="100" dirty="0">
                <a:latin typeface="Times New Roman" panose="02020603050405020304" pitchFamily="18" charset="0"/>
                <a:cs typeface="Times New Roman" panose="02020603050405020304" pitchFamily="18" charset="0"/>
              </a:rPr>
              <a:t>，</a:t>
            </a:r>
            <a:r>
              <a:rPr lang="en-US" altLang="zh-CN" sz="2800" kern="100" dirty="0">
                <a:latin typeface="Times New Roman" panose="02020603050405020304" pitchFamily="18" charset="0"/>
                <a:cs typeface="Courier New" panose="02070309020205020404" pitchFamily="49" charset="0"/>
              </a:rPr>
              <a:t>35</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)1992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年，墨西哥签订《北美自由贸易协定》以后，又制定了一系列负面清单，如规定外资占商业银行的投资比例不得高于普通股本的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，外资不得经营内陆港口、海运及空港等。这些规定旨在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发展国家特色</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产业</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改善对外贸易的机制和环境</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保障国家经济</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安全</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巩固区域经济集团化的成果</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19"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0"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TextBox 4"/>
          <p:cNvSpPr txBox="1"/>
          <p:nvPr/>
        </p:nvSpPr>
        <p:spPr>
          <a:xfrm>
            <a:off x="426048" y="3789914"/>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8"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6143" y="693490"/>
            <a:ext cx="10858127" cy="4647402"/>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材料中墨西哥限制外资在本国经济中所占的比重，旨在避免外资控制本国经济，有利于保障国家经济安全，故选</a:t>
            </a:r>
            <a:r>
              <a:rPr lang="en-US" altLang="zh-CN" sz="2800" kern="100" dirty="0">
                <a:latin typeface="Times New Roman" panose="02020603050405020304" pitchFamily="18" charset="0"/>
                <a:cs typeface="Courier New" panose="02070309020205020404" pitchFamily="49" charset="0"/>
              </a:rPr>
              <a:t>C</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墨西哥</a:t>
            </a:r>
            <a:r>
              <a:rPr lang="zh-CN" altLang="zh-CN" sz="2800" kern="100" dirty="0">
                <a:latin typeface="Times New Roman" panose="02020603050405020304" pitchFamily="18" charset="0"/>
                <a:cs typeface="Times New Roman" panose="02020603050405020304" pitchFamily="18" charset="0"/>
              </a:rPr>
              <a:t>的这些规定旨在保护本国经济，而非发展国家特色产业，排除</a:t>
            </a:r>
            <a:r>
              <a:rPr lang="en-US" altLang="zh-CN" sz="2800" kern="100" dirty="0">
                <a:latin typeface="Times New Roman" panose="02020603050405020304" pitchFamily="18" charset="0"/>
                <a:cs typeface="Courier New" panose="02070309020205020404" pitchFamily="49" charset="0"/>
              </a:rPr>
              <a:t>A</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墨西哥</a:t>
            </a:r>
            <a:r>
              <a:rPr lang="zh-CN" altLang="zh-CN" sz="2800" kern="100" dirty="0">
                <a:latin typeface="Times New Roman" panose="02020603050405020304" pitchFamily="18" charset="0"/>
                <a:cs typeface="Times New Roman" panose="02020603050405020304" pitchFamily="18" charset="0"/>
              </a:rPr>
              <a:t>对外资的限制，不利于改善对外贸易的机制和环境，排除</a:t>
            </a:r>
            <a:r>
              <a:rPr lang="en-US" altLang="zh-CN" sz="2800" kern="100" dirty="0">
                <a:latin typeface="Times New Roman" panose="02020603050405020304" pitchFamily="18" charset="0"/>
                <a:cs typeface="Courier New" panose="02070309020205020404" pitchFamily="49" charset="0"/>
              </a:rPr>
              <a:t>B</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墨西哥</a:t>
            </a:r>
            <a:r>
              <a:rPr lang="zh-CN" altLang="zh-CN" sz="2800" kern="100" dirty="0">
                <a:latin typeface="Times New Roman" panose="02020603050405020304" pitchFamily="18" charset="0"/>
                <a:cs typeface="Times New Roman" panose="02020603050405020304" pitchFamily="18" charset="0"/>
              </a:rPr>
              <a:t>的这些规定旨在保护本国经济，不利于区域经济集团内部的合作和巩固区域经济集团化的成果，排除</a:t>
            </a:r>
            <a:r>
              <a:rPr lang="en-US" altLang="zh-CN" sz="2800" kern="100" dirty="0">
                <a:latin typeface="Times New Roman" panose="02020603050405020304" pitchFamily="18" charset="0"/>
                <a:cs typeface="Courier New" panose="02070309020205020404" pitchFamily="49" charset="0"/>
              </a:rPr>
              <a:t>D</a:t>
            </a:r>
            <a:r>
              <a:rPr lang="zh-CN" altLang="zh-CN" sz="2800" kern="100" dirty="0">
                <a:latin typeface="Times New Roman" panose="02020603050405020304" pitchFamily="18" charset="0"/>
                <a:cs typeface="Times New Roman" panose="02020603050405020304" pitchFamily="18" charset="0"/>
              </a:rPr>
              <a:t>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10"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7"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1637" y="477466"/>
            <a:ext cx="11187139" cy="3926885"/>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cs typeface="Courier New" panose="02070309020205020404" pitchFamily="49" charset="0"/>
              </a:rPr>
              <a:t>2020·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天津卷</a:t>
            </a:r>
            <a:r>
              <a:rPr lang="zh-CN" altLang="zh-CN" sz="2800" kern="100" dirty="0">
                <a:latin typeface="Times New Roman" panose="02020603050405020304" pitchFamily="18" charset="0"/>
                <a:cs typeface="Times New Roman" panose="02020603050405020304" pitchFamily="18" charset="0"/>
              </a:rPr>
              <a:t>，</a:t>
            </a:r>
            <a:r>
              <a:rPr lang="en-US" altLang="zh-CN" sz="2800" kern="100" dirty="0">
                <a:latin typeface="Times New Roman" panose="02020603050405020304" pitchFamily="18" charset="0"/>
                <a:cs typeface="Courier New" panose="02070309020205020404" pitchFamily="49" charset="0"/>
              </a:rPr>
              <a:t>13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如图是不同类型国家的进出口依存度变化示意图。该图适合用来说明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发展中国家经济高速增长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世界经济区域化的发展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发达国家经济陷入了滞胀</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世界贸易全球化的加强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19"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0"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1"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TextBox 4"/>
          <p:cNvSpPr txBox="1"/>
          <p:nvPr/>
        </p:nvSpPr>
        <p:spPr>
          <a:xfrm>
            <a:off x="359966" y="3750014"/>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8"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0"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pic>
        <p:nvPicPr>
          <p:cNvPr id="7170" name="Picture 2" descr="29-6"/>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5206" y="1348555"/>
            <a:ext cx="5116797" cy="310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1637" y="189434"/>
            <a:ext cx="5953609" cy="3068252"/>
          </a:xfrm>
          <a:prstGeom prst="rect">
            <a:avLst/>
          </a:prstGeom>
        </p:spPr>
        <p:txBody>
          <a:bodyPr wrap="square" lIns="121898" tIns="60948" rIns="121898" bIns="60948">
            <a:spAutoFit/>
          </a:bodyPr>
          <a:lstStyle/>
          <a:p>
            <a:pPr algn="just">
              <a:lnSpc>
                <a:spcPct val="14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材料中不同类型国家的进出口依存度在</a:t>
            </a:r>
            <a:r>
              <a:rPr lang="en-US" altLang="zh-CN" sz="2800" kern="100" dirty="0">
                <a:latin typeface="Times New Roman" panose="02020603050405020304" pitchFamily="18" charset="0"/>
                <a:cs typeface="Courier New" panose="02070309020205020404" pitchFamily="49" charset="0"/>
              </a:rPr>
              <a:t>1996</a:t>
            </a:r>
            <a:r>
              <a:rPr lang="zh-CN" altLang="zh-CN" sz="2800" kern="100" dirty="0">
                <a:latin typeface="Times New Roman" panose="02020603050405020304" pitchFamily="18" charset="0"/>
                <a:cs typeface="Times New Roman" panose="02020603050405020304" pitchFamily="18" charset="0"/>
              </a:rPr>
              <a:t>年相对于</a:t>
            </a:r>
            <a:r>
              <a:rPr lang="en-US" altLang="zh-CN" sz="2800" kern="100" dirty="0">
                <a:latin typeface="Times New Roman" panose="02020603050405020304" pitchFamily="18" charset="0"/>
                <a:cs typeface="Courier New" panose="02070309020205020404" pitchFamily="49" charset="0"/>
              </a:rPr>
              <a:t>1980</a:t>
            </a:r>
            <a:r>
              <a:rPr lang="zh-CN" altLang="zh-CN" sz="2800" kern="100" dirty="0">
                <a:latin typeface="Times New Roman" panose="02020603050405020304" pitchFamily="18" charset="0"/>
                <a:cs typeface="Times New Roman" panose="02020603050405020304" pitchFamily="18" charset="0"/>
              </a:rPr>
              <a:t>年都有所上升，说明在经济全球化的形势下，世界各地联系加强，贸易全球化不断发展，故选</a:t>
            </a:r>
            <a:r>
              <a:rPr lang="en-US" altLang="zh-CN" sz="2800" kern="100" dirty="0">
                <a:latin typeface="Times New Roman" panose="02020603050405020304" pitchFamily="18" charset="0"/>
                <a:cs typeface="Courier New" panose="02070309020205020404" pitchFamily="49" charset="0"/>
              </a:rPr>
              <a:t>D</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19"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0"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1"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0"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pic>
        <p:nvPicPr>
          <p:cNvPr id="7170" name="Picture 2" descr="29-6"/>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1270" y="261442"/>
            <a:ext cx="5116797" cy="310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501637" y="3285778"/>
            <a:ext cx="11282201" cy="3068252"/>
          </a:xfrm>
          <a:prstGeom prst="rect">
            <a:avLst/>
          </a:prstGeom>
        </p:spPr>
        <p:txBody>
          <a:bodyPr wrap="square" lIns="121898" tIns="60948" rIns="121898" bIns="60948">
            <a:spAutoFit/>
          </a:bodyPr>
          <a:lstStyle/>
          <a:p>
            <a:pPr algn="just">
              <a:lnSpc>
                <a:spcPct val="140000"/>
              </a:lnSpc>
              <a:spcAft>
                <a:spcPts val="0"/>
              </a:spcAft>
            </a:pPr>
            <a:r>
              <a:rPr lang="zh-CN" altLang="zh-CN" sz="2800" kern="100" dirty="0" smtClean="0">
                <a:latin typeface="Times New Roman" panose="02020603050405020304" pitchFamily="18" charset="0"/>
                <a:cs typeface="Times New Roman" panose="02020603050405020304" pitchFamily="18" charset="0"/>
              </a:rPr>
              <a:t>材料</a:t>
            </a:r>
            <a:r>
              <a:rPr lang="zh-CN" altLang="zh-CN" sz="2800" kern="100" dirty="0">
                <a:latin typeface="Times New Roman" panose="02020603050405020304" pitchFamily="18" charset="0"/>
                <a:cs typeface="Times New Roman" panose="02020603050405020304" pitchFamily="18" charset="0"/>
              </a:rPr>
              <a:t>呈现的是不同类型国家的进出口依存度，无法看出其经济发展状况，排除</a:t>
            </a:r>
            <a:r>
              <a:rPr lang="en-US" altLang="zh-CN" sz="2800" kern="100" dirty="0">
                <a:latin typeface="Times New Roman" panose="02020603050405020304" pitchFamily="18" charset="0"/>
                <a:cs typeface="Courier New" panose="02070309020205020404" pitchFamily="49" charset="0"/>
              </a:rPr>
              <a:t>A</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40000"/>
              </a:lnSpc>
              <a:spcAft>
                <a:spcPts val="0"/>
              </a:spcAft>
            </a:pPr>
            <a:r>
              <a:rPr lang="zh-CN" altLang="zh-CN" sz="2800" kern="100" dirty="0" smtClean="0">
                <a:latin typeface="Times New Roman" panose="02020603050405020304" pitchFamily="18" charset="0"/>
                <a:cs typeface="Times New Roman" panose="02020603050405020304" pitchFamily="18" charset="0"/>
              </a:rPr>
              <a:t>材料</a:t>
            </a:r>
            <a:r>
              <a:rPr lang="zh-CN" altLang="zh-CN" sz="2800" kern="100" dirty="0">
                <a:latin typeface="Times New Roman" panose="02020603050405020304" pitchFamily="18" charset="0"/>
                <a:cs typeface="Times New Roman" panose="02020603050405020304" pitchFamily="18" charset="0"/>
              </a:rPr>
              <a:t>并未呈现这些不同类型国家的地区来源，无法体现经济区域化的发展，排除</a:t>
            </a:r>
            <a:r>
              <a:rPr lang="en-US" altLang="zh-CN" sz="2800" kern="100" dirty="0">
                <a:latin typeface="Times New Roman" panose="02020603050405020304" pitchFamily="18" charset="0"/>
                <a:cs typeface="Courier New" panose="02070309020205020404" pitchFamily="49" charset="0"/>
              </a:rPr>
              <a:t>B</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40000"/>
              </a:lnSpc>
              <a:spcAft>
                <a:spcPts val="0"/>
              </a:spcAft>
            </a:pPr>
            <a:r>
              <a:rPr lang="en-US" altLang="zh-CN" sz="2800" kern="100" dirty="0" smtClean="0">
                <a:latin typeface="Times New Roman" panose="02020603050405020304" pitchFamily="18" charset="0"/>
                <a:cs typeface="Courier New" panose="02070309020205020404" pitchFamily="49" charset="0"/>
              </a:rPr>
              <a:t>1980</a:t>
            </a:r>
            <a:r>
              <a:rPr lang="zh-CN" altLang="zh-CN" sz="2800" kern="100" dirty="0">
                <a:latin typeface="Times New Roman" panose="02020603050405020304" pitchFamily="18" charset="0"/>
                <a:cs typeface="Times New Roman" panose="02020603050405020304" pitchFamily="18" charset="0"/>
              </a:rPr>
              <a:t>年以后，发达国家逐渐摆脱了</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滞胀</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危机而不是陷入，排除</a:t>
            </a:r>
            <a:r>
              <a:rPr lang="en-US" altLang="zh-CN" sz="2800" kern="100" dirty="0">
                <a:latin typeface="Times New Roman" panose="02020603050405020304" pitchFamily="18" charset="0"/>
                <a:cs typeface="Courier New" panose="02070309020205020404" pitchFamily="49" charset="0"/>
              </a:rPr>
              <a:t>C</a:t>
            </a:r>
            <a:r>
              <a:rPr lang="zh-CN" altLang="zh-CN" sz="2800" kern="100" dirty="0">
                <a:latin typeface="Times New Roman" panose="02020603050405020304" pitchFamily="18" charset="0"/>
                <a:cs typeface="Times New Roman" panose="02020603050405020304" pitchFamily="18" charset="0"/>
              </a:rPr>
              <a:t>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blinds(horizontal)">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blinds(horizontal)">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blinds(horizontal)">
                                      <p:cBhvr>
                                        <p:cTn id="20" dur="500"/>
                                        <p:tgtEl>
                                          <p:spTgt spid="1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blinds(horizontal)">
                                      <p:cBhvr>
                                        <p:cTn id="25"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7019" y="656779"/>
            <a:ext cx="11076375" cy="4573215"/>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4.2019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月，习近平主席在第二届</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一带一路</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国际合作高峰论坛发表讲话时指出：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商品、资金、技术、人员流通，可以为经济增长提供强劲动力和广阔空间。</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这句话说明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经济全球化能够有力推动世界经济发展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近年来有些国家推行贸易保护主义政策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发展中国家成为世界多极化的主要动力</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地区发展不平衡是世界面临的主要问题</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8"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0" name="TextBox 4"/>
          <p:cNvSpPr txBox="1"/>
          <p:nvPr/>
        </p:nvSpPr>
        <p:spPr>
          <a:xfrm>
            <a:off x="419274" y="2637786"/>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6"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8"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矩形 15"/>
          <p:cNvSpPr/>
          <p:nvPr/>
        </p:nvSpPr>
        <p:spPr>
          <a:xfrm>
            <a:off x="557019" y="765498"/>
            <a:ext cx="11076375" cy="3919254"/>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根据所学知识可知，当今世界经济呈现出全球化的发展趋势，在发展经济的过程中，各国经济联系日益密切，世界经济日益成为一个整体，经济全球化趋势加速发展，各国之间要相互合作，促进经济共同发展。材料</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商品、资金、技术、人员流通，可以为经济增长提供强劲动力和广阔空间</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说明经济全球化能够有力推动世界经济发展，故</a:t>
            </a:r>
            <a:r>
              <a:rPr lang="en-US" altLang="zh-CN" sz="2800" kern="100" dirty="0">
                <a:latin typeface="Times New Roman" panose="02020603050405020304" pitchFamily="18" charset="0"/>
                <a:cs typeface="Courier New" panose="02070309020205020404" pitchFamily="49" charset="0"/>
              </a:rPr>
              <a:t>A</a:t>
            </a:r>
            <a:r>
              <a:rPr lang="zh-CN" altLang="zh-CN" sz="2800" kern="100" dirty="0">
                <a:latin typeface="Times New Roman" panose="02020603050405020304" pitchFamily="18" charset="0"/>
                <a:cs typeface="Times New Roman" panose="02020603050405020304" pitchFamily="18" charset="0"/>
              </a:rPr>
              <a:t>项正确。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linds(horizontal)">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3957" y="405458"/>
            <a:ext cx="11082498" cy="5188793"/>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国集团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是一个国际经济合作论坛，最初只是由各国财长和各国中央银行行长参加。自</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2008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年全球金融危机后，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国集团开始举行首脑会议，共同维护国际金融和货币体系的稳定。</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国集团的这些变化说明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全球经济治理引起了各国高度关注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政治多极化影响推动经济的全球化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经济全球化加速世界经济共同发展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世界经济的区域集团化越来越明显</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TextBox 4"/>
          <p:cNvSpPr txBox="1"/>
          <p:nvPr/>
        </p:nvSpPr>
        <p:spPr>
          <a:xfrm>
            <a:off x="406574" y="2997746"/>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6"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12"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5"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12"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3" name="矩形 12"/>
          <p:cNvSpPr/>
          <p:nvPr/>
        </p:nvSpPr>
        <p:spPr>
          <a:xfrm>
            <a:off x="498545" y="1264262"/>
            <a:ext cx="11193323" cy="1949508"/>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从材料</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自</a:t>
            </a:r>
            <a:r>
              <a:rPr lang="en-US" altLang="zh-CN" sz="2800" kern="100" dirty="0">
                <a:latin typeface="Times New Roman" panose="02020603050405020304" pitchFamily="18" charset="0"/>
                <a:cs typeface="Courier New" panose="02070309020205020404" pitchFamily="49" charset="0"/>
              </a:rPr>
              <a:t>2008</a:t>
            </a:r>
            <a:r>
              <a:rPr lang="zh-CN" altLang="zh-CN" sz="2800" kern="100" dirty="0">
                <a:latin typeface="Times New Roman" panose="02020603050405020304" pitchFamily="18" charset="0"/>
                <a:cs typeface="Times New Roman" panose="02020603050405020304" pitchFamily="18" charset="0"/>
              </a:rPr>
              <a:t>年全球金融危机后，</a:t>
            </a:r>
            <a:r>
              <a:rPr lang="en-US" altLang="zh-CN" sz="2800" kern="100" dirty="0">
                <a:latin typeface="Times New Roman" panose="02020603050405020304" pitchFamily="18" charset="0"/>
                <a:cs typeface="Courier New" panose="02070309020205020404" pitchFamily="49" charset="0"/>
              </a:rPr>
              <a:t>20</a:t>
            </a:r>
            <a:r>
              <a:rPr lang="zh-CN" altLang="zh-CN" sz="2800" kern="100" dirty="0">
                <a:latin typeface="Times New Roman" panose="02020603050405020304" pitchFamily="18" charset="0"/>
                <a:cs typeface="Times New Roman" panose="02020603050405020304" pitchFamily="18" charset="0"/>
              </a:rPr>
              <a:t>国集团开始举行首脑会议，共同维护国际金融和货币体系的稳定</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可知，随着经济全球化的加速发展，全球经济治理引起了各国高度关注，</a:t>
            </a:r>
            <a:r>
              <a:rPr lang="en-US" altLang="zh-CN" sz="2800" kern="100" dirty="0">
                <a:latin typeface="Times New Roman" panose="02020603050405020304" pitchFamily="18" charset="0"/>
                <a:cs typeface="Courier New" panose="02070309020205020404" pitchFamily="49" charset="0"/>
              </a:rPr>
              <a:t>A</a:t>
            </a:r>
            <a:r>
              <a:rPr lang="zh-CN" altLang="zh-CN" sz="2800" kern="100" dirty="0">
                <a:latin typeface="Times New Roman" panose="02020603050405020304" pitchFamily="18" charset="0"/>
                <a:cs typeface="Times New Roman" panose="02020603050405020304" pitchFamily="18" charset="0"/>
              </a:rPr>
              <a:t>项正确。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3957" y="405458"/>
            <a:ext cx="11082498" cy="5188793"/>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近年来，西方世界在热议</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中国崛起</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，一些国家甚至趁机大肆宣扬</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中国威胁论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中国前途未卜论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中国责任论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等怪论。这是中国在和平发展道路上遭遇的重大挑战，也是困扰中国已久的</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崛起中的烦恼</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。以下对人类命运共同体的认识正确的是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公正合理的政治经济新秩序已经确立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体现了大国的强权意识和主流价值观</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颠覆了西方</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国强必霸</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的逻辑思路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中国已在世界政治经济发展中占主导</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TextBox 4"/>
          <p:cNvSpPr txBox="1"/>
          <p:nvPr/>
        </p:nvSpPr>
        <p:spPr>
          <a:xfrm>
            <a:off x="393954" y="4293970"/>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6"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12"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15"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97890" y="405458"/>
            <a:ext cx="11394632" cy="5909310"/>
          </a:xfrm>
          <a:prstGeom prst="rect">
            <a:avLst/>
          </a:prstGeom>
        </p:spPr>
        <p:txBody>
          <a:bodyPr wrap="square">
            <a:spAutoFit/>
          </a:bodyPr>
          <a:lstStyle/>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世界多极化趋势继续发展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欧盟：</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1993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基础</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上成立，继续向经济和政治一体化迈进。</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俄罗斯：拥有可以与美国匹敌的军事力量，推行多极化外交，在国际事务中的作用仍然举足轻重。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日本：在保持经济大国的同时，将追求政治乃至军事大国作为国家的长远战略目标。</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中国：进一步改革开放，坚持和平发展，积极开展多边外交。</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⑤</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发展中国家：总体实力增强，成为推动世界多极化的重要力量。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3574926" y="1178382"/>
            <a:ext cx="198002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欧洲共同体</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12"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13" name="矩形 12"/>
          <p:cNvSpPr/>
          <p:nvPr/>
        </p:nvSpPr>
        <p:spPr>
          <a:xfrm>
            <a:off x="553957" y="909514"/>
            <a:ext cx="11082498" cy="3222998"/>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公正合理的政治经济新秩序亟待建立，</a:t>
            </a:r>
            <a:r>
              <a:rPr lang="en-US" altLang="zh-CN" sz="2800" kern="100" dirty="0">
                <a:latin typeface="Times New Roman" panose="02020603050405020304" pitchFamily="18" charset="0"/>
                <a:cs typeface="Courier New" panose="02070309020205020404" pitchFamily="49" charset="0"/>
              </a:rPr>
              <a:t>A</a:t>
            </a:r>
            <a:r>
              <a:rPr lang="zh-CN" altLang="zh-CN" sz="2800" kern="100" dirty="0">
                <a:latin typeface="Times New Roman" panose="02020603050405020304" pitchFamily="18" charset="0"/>
                <a:cs typeface="Times New Roman" panose="02020603050405020304" pitchFamily="18" charset="0"/>
              </a:rPr>
              <a:t>项排除</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人类</a:t>
            </a:r>
            <a:r>
              <a:rPr lang="zh-CN" altLang="zh-CN" sz="2800" kern="100" dirty="0">
                <a:latin typeface="Times New Roman" panose="02020603050405020304" pitchFamily="18" charset="0"/>
                <a:cs typeface="Times New Roman" panose="02020603050405020304" pitchFamily="18" charset="0"/>
              </a:rPr>
              <a:t>命运共同体并非强权意识的体现，</a:t>
            </a:r>
            <a:r>
              <a:rPr lang="en-US" altLang="zh-CN" sz="2800" kern="100" dirty="0">
                <a:latin typeface="Times New Roman" panose="02020603050405020304" pitchFamily="18" charset="0"/>
                <a:cs typeface="Courier New" panose="02070309020205020404" pitchFamily="49" charset="0"/>
              </a:rPr>
              <a:t>B</a:t>
            </a:r>
            <a:r>
              <a:rPr lang="zh-CN" altLang="zh-CN" sz="2800" kern="100" dirty="0">
                <a:latin typeface="Times New Roman" panose="02020603050405020304" pitchFamily="18" charset="0"/>
                <a:cs typeface="Times New Roman" panose="02020603050405020304" pitchFamily="18" charset="0"/>
              </a:rPr>
              <a:t>项排除</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人类</a:t>
            </a:r>
            <a:r>
              <a:rPr lang="zh-CN" altLang="zh-CN" sz="2800" kern="100" dirty="0">
                <a:latin typeface="Times New Roman" panose="02020603050405020304" pitchFamily="18" charset="0"/>
                <a:cs typeface="Times New Roman" panose="02020603050405020304" pitchFamily="18" charset="0"/>
              </a:rPr>
              <a:t>命运共同体是中国谋求全球化</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双赢</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和</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多赢</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格局的外交价值诉求，它颠覆了西方</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国强必霸</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的逻辑思路，故</a:t>
            </a:r>
            <a:r>
              <a:rPr lang="en-US" altLang="zh-CN" sz="2800" kern="100" dirty="0">
                <a:latin typeface="Times New Roman" panose="02020603050405020304" pitchFamily="18" charset="0"/>
                <a:cs typeface="Courier New" panose="02070309020205020404" pitchFamily="49" charset="0"/>
              </a:rPr>
              <a:t>C</a:t>
            </a:r>
            <a:r>
              <a:rPr lang="zh-CN" altLang="zh-CN" sz="2800" kern="100" dirty="0">
                <a:latin typeface="Times New Roman" panose="02020603050405020304" pitchFamily="18" charset="0"/>
                <a:cs typeface="Times New Roman" panose="02020603050405020304" pitchFamily="18" charset="0"/>
              </a:rPr>
              <a:t>项正确</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占主导</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说法错误，</a:t>
            </a:r>
            <a:r>
              <a:rPr lang="en-US" altLang="zh-CN" sz="2800" kern="100" dirty="0">
                <a:latin typeface="Times New Roman" panose="02020603050405020304" pitchFamily="18" charset="0"/>
                <a:cs typeface="Courier New" panose="02070309020205020404" pitchFamily="49" charset="0"/>
              </a:rPr>
              <a:t>D</a:t>
            </a:r>
            <a:r>
              <a:rPr lang="zh-CN" altLang="zh-CN" sz="2800" kern="100" dirty="0">
                <a:latin typeface="Times New Roman" panose="02020603050405020304" pitchFamily="18" charset="0"/>
                <a:cs typeface="Times New Roman" panose="02020603050405020304" pitchFamily="18" charset="0"/>
              </a:rPr>
              <a:t>项排除。</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矩形 13">
            <a:hlinkClick r:id="rId6" action="ppaction://hlinksldjump"/>
          </p:cNvPr>
          <p:cNvSpPr/>
          <p:nvPr/>
        </p:nvSpPr>
        <p:spPr bwMode="auto">
          <a:xfrm>
            <a:off x="11211213" y="6398788"/>
            <a:ext cx="979200" cy="46080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pPr>
            <a:r>
              <a:rPr lang="zh-CN" altLang="en-US" sz="2000" kern="1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a:rPr>
              <a:t>返 回</a:t>
            </a:r>
            <a:endParaRPr lang="zh-CN" altLang="en-US" sz="2000" kern="1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a:endParaRPr>
          </a:p>
        </p:txBody>
      </p:sp>
      <p:sp>
        <p:nvSpPr>
          <p:cNvPr id="15" name="Rectangle 21">
            <a:hlinkClick r:id="rId7"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linds(horizont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linds(horizont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linds(horizontal)">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接连接符 22"/>
          <p:cNvCxnSpPr/>
          <p:nvPr/>
        </p:nvCxnSpPr>
        <p:spPr>
          <a:xfrm flipV="1">
            <a:off x="-25475" y="820366"/>
            <a:ext cx="12185801" cy="17140"/>
          </a:xfrm>
          <a:prstGeom prst="line">
            <a:avLst/>
          </a:prstGeom>
          <a:ln>
            <a:gradFill>
              <a:gsLst>
                <a:gs pos="0">
                  <a:srgbClr val="DDE3E8"/>
                </a:gs>
                <a:gs pos="80000">
                  <a:srgbClr val="DDE3E8"/>
                </a:gs>
                <a:gs pos="0">
                  <a:schemeClr val="bg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7" name="任意多边形 26"/>
          <p:cNvSpPr/>
          <p:nvPr/>
        </p:nvSpPr>
        <p:spPr>
          <a:xfrm>
            <a:off x="-25475" y="271296"/>
            <a:ext cx="12215888" cy="504602"/>
          </a:xfrm>
          <a:custGeom>
            <a:avLst/>
            <a:gdLst>
              <a:gd name="connsiteX0" fmla="*/ 0 w 6167214"/>
              <a:gd name="connsiteY0" fmla="*/ 0 h 927757"/>
              <a:gd name="connsiteX1" fmla="*/ 6167214 w 6167214"/>
              <a:gd name="connsiteY1" fmla="*/ 0 h 927757"/>
              <a:gd name="connsiteX2" fmla="*/ 5799071 w 6167214"/>
              <a:gd name="connsiteY2" fmla="*/ 927757 h 927757"/>
              <a:gd name="connsiteX3" fmla="*/ 0 w 6167214"/>
              <a:gd name="connsiteY3" fmla="*/ 927757 h 927757"/>
            </a:gdLst>
            <a:ahLst/>
            <a:cxnLst>
              <a:cxn ang="0">
                <a:pos x="connsiteX0" y="connsiteY0"/>
              </a:cxn>
              <a:cxn ang="0">
                <a:pos x="connsiteX1" y="connsiteY1"/>
              </a:cxn>
              <a:cxn ang="0">
                <a:pos x="connsiteX2" y="connsiteY2"/>
              </a:cxn>
              <a:cxn ang="0">
                <a:pos x="connsiteX3" y="connsiteY3"/>
              </a:cxn>
            </a:cxnLst>
            <a:rect l="l" t="t" r="r" b="b"/>
            <a:pathLst>
              <a:path w="6167214" h="927757">
                <a:moveTo>
                  <a:pt x="0" y="0"/>
                </a:moveTo>
                <a:lnTo>
                  <a:pt x="6167214" y="0"/>
                </a:lnTo>
                <a:lnTo>
                  <a:pt x="5799071" y="927757"/>
                </a:lnTo>
                <a:lnTo>
                  <a:pt x="0" y="927757"/>
                </a:lnTo>
                <a:close/>
              </a:path>
            </a:pathLst>
          </a:custGeom>
          <a:gradFill flip="none" rotWithShape="1">
            <a:gsLst>
              <a:gs pos="0">
                <a:schemeClr val="accent5">
                  <a:lumMod val="40000"/>
                  <a:lumOff val="60000"/>
                  <a:alpha val="0"/>
                </a:schemeClr>
              </a:gs>
              <a:gs pos="100000">
                <a:schemeClr val="bg1">
                  <a:lumMod val="85000"/>
                  <a:alpha val="6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281522" y="261987"/>
            <a:ext cx="1627369" cy="523220"/>
          </a:xfrm>
          <a:prstGeom prst="rect">
            <a:avLst/>
          </a:prstGeom>
        </p:spPr>
        <p:txBody>
          <a:bodyPr wrap="none">
            <a:spAutoFit/>
          </a:bodyPr>
          <a:lstStyle/>
          <a:p>
            <a:r>
              <a:rPr lang="zh-CN" altLang="zh-CN" sz="2800" b="1" kern="100" dirty="0">
                <a:latin typeface="Times New Roman" panose="02020603050405020304" pitchFamily="18" charset="0"/>
                <a:ea typeface="微软雅黑" panose="020B0503020204020204" pitchFamily="34" charset="-122"/>
              </a:rPr>
              <a:t>课时精练</a:t>
            </a:r>
            <a:endParaRPr lang="zh-CN" altLang="en-US" sz="2800" b="1" kern="100" dirty="0">
              <a:latin typeface="Times New Roman" panose="02020603050405020304" pitchFamily="18" charset="0"/>
              <a:ea typeface="微软雅黑" panose="020B0503020204020204" pitchFamily="34" charset="-122"/>
            </a:endParaRPr>
          </a:p>
        </p:txBody>
      </p:sp>
      <p:cxnSp>
        <p:nvCxnSpPr>
          <p:cNvPr id="29" name="直接连接符 28"/>
          <p:cNvCxnSpPr/>
          <p:nvPr/>
        </p:nvCxnSpPr>
        <p:spPr>
          <a:xfrm flipV="1">
            <a:off x="0" y="189434"/>
            <a:ext cx="12190413" cy="32770"/>
          </a:xfrm>
          <a:prstGeom prst="line">
            <a:avLst/>
          </a:prstGeom>
          <a:ln>
            <a:gradFill>
              <a:gsLst>
                <a:gs pos="0">
                  <a:schemeClr val="accent1">
                    <a:lumMod val="5000"/>
                    <a:lumOff val="95000"/>
                    <a:alpha val="0"/>
                  </a:schemeClr>
                </a:gs>
                <a:gs pos="80000">
                  <a:srgbClr val="DDE3E8"/>
                </a:gs>
                <a:gs pos="0">
                  <a:schemeClr val="bg1"/>
                </a:gs>
              </a:gsLst>
              <a:lin ang="0" scaled="0"/>
            </a:gra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557019" y="837506"/>
            <a:ext cx="11076375" cy="700167"/>
          </a:xfrm>
          <a:prstGeom prst="rect">
            <a:avLst/>
          </a:prstGeom>
        </p:spPr>
        <p:txBody>
          <a:bodyPr wrap="square" lIns="121898" tIns="60948" rIns="121898" bIns="60948">
            <a:spAutoFit/>
          </a:bodyPr>
          <a:lstStyle/>
          <a:p>
            <a:pPr algn="just">
              <a:lnSpc>
                <a:spcPts val="4500"/>
              </a:lnSpc>
              <a:spcAft>
                <a:spcPts val="0"/>
              </a:spcAft>
            </a:pPr>
            <a:r>
              <a:rPr lang="zh-CN" altLang="zh-CN" sz="2800" b="1" kern="100" dirty="0">
                <a:solidFill>
                  <a:srgbClr val="0000FF"/>
                </a:solidFill>
                <a:latin typeface="Times New Roman" panose="02020603050405020304" pitchFamily="18" charset="0"/>
                <a:ea typeface="方正中等线简体" panose="03000509000000000000" pitchFamily="65" charset="-122"/>
                <a:cs typeface="Times New Roman" panose="02020603050405020304" pitchFamily="18" charset="0"/>
              </a:rPr>
              <a:t>一、选择题</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矩形 24"/>
          <p:cNvSpPr/>
          <p:nvPr/>
        </p:nvSpPr>
        <p:spPr>
          <a:xfrm>
            <a:off x="557019" y="1485578"/>
            <a:ext cx="11076375" cy="4573215"/>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苏联解体后，美国改变了之前相对克制的中东战略，除继续扶持以色列以制衡阿拉伯国家外，也积极采取措施插手中东事务，宣传和输出美国模式。对此可以用来说明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美国放弃对中东的霸权主义政策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多极化形成使美国调整对外政策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美国插手改变了中东的政治格局</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两极格局瓦解加剧中东紧张局势</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0"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2"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35" name="TextBox 4"/>
          <p:cNvSpPr txBox="1"/>
          <p:nvPr/>
        </p:nvSpPr>
        <p:spPr>
          <a:xfrm>
            <a:off x="419274" y="5374090"/>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4"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0"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2"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矩形 21"/>
          <p:cNvSpPr/>
          <p:nvPr/>
        </p:nvSpPr>
        <p:spPr>
          <a:xfrm>
            <a:off x="501637" y="1413570"/>
            <a:ext cx="11187139" cy="4001071"/>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苏联解体后，美国在中东地区的干预力度明显上升，宣传和输出美国模式，这无疑加剧了中东紧张局势，故选</a:t>
            </a:r>
            <a:r>
              <a:rPr lang="en-US" altLang="zh-CN" sz="2800" kern="100" dirty="0">
                <a:latin typeface="Times New Roman" panose="02020603050405020304" pitchFamily="18" charset="0"/>
              </a:rPr>
              <a:t>D</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两极</a:t>
            </a:r>
            <a:r>
              <a:rPr lang="zh-CN" altLang="zh-CN" sz="2800" kern="100" dirty="0">
                <a:latin typeface="Times New Roman" panose="02020603050405020304" pitchFamily="18" charset="0"/>
                <a:cs typeface="Times New Roman" panose="02020603050405020304" pitchFamily="18" charset="0"/>
              </a:rPr>
              <a:t>格局瓦解后，美国加大了对中东的干预，</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放弃</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一词说法错误，排除</a:t>
            </a:r>
            <a:r>
              <a:rPr lang="en-US" altLang="zh-CN" sz="2800" kern="100" dirty="0">
                <a:latin typeface="Times New Roman" panose="02020603050405020304" pitchFamily="18" charset="0"/>
              </a:rPr>
              <a:t>A</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多极化</a:t>
            </a:r>
            <a:r>
              <a:rPr lang="zh-CN" altLang="zh-CN" sz="2800" kern="100" dirty="0">
                <a:latin typeface="Times New Roman" panose="02020603050405020304" pitchFamily="18" charset="0"/>
                <a:cs typeface="Times New Roman" panose="02020603050405020304" pitchFamily="18" charset="0"/>
              </a:rPr>
              <a:t>格局仍在形成之中，</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多极化形成</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说法错误，排除</a:t>
            </a:r>
            <a:r>
              <a:rPr lang="en-US" altLang="zh-CN" sz="2800" kern="100" dirty="0">
                <a:latin typeface="Times New Roman" panose="02020603050405020304" pitchFamily="18" charset="0"/>
              </a:rPr>
              <a:t>B</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苏联</a:t>
            </a:r>
            <a:r>
              <a:rPr lang="zh-CN" altLang="zh-CN" sz="2800" kern="100" dirty="0">
                <a:latin typeface="Times New Roman" panose="02020603050405020304" pitchFamily="18" charset="0"/>
                <a:cs typeface="Times New Roman" panose="02020603050405020304" pitchFamily="18" charset="0"/>
              </a:rPr>
              <a:t>解体使得中东原有政治格局发生改变，而不是美国插手，排除</a:t>
            </a:r>
            <a:r>
              <a:rPr lang="en-US" altLang="zh-CN" sz="2800" kern="100" dirty="0">
                <a:latin typeface="Times New Roman" panose="02020603050405020304" pitchFamily="18" charset="0"/>
              </a:rPr>
              <a:t>C</a:t>
            </a:r>
            <a:r>
              <a:rPr lang="zh-CN" altLang="zh-CN" sz="2800" kern="100" dirty="0">
                <a:latin typeface="Times New Roman" panose="02020603050405020304" pitchFamily="18" charset="0"/>
                <a:cs typeface="Times New Roman" panose="02020603050405020304" pitchFamily="18" charset="0"/>
              </a:rPr>
              <a:t>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linds(horizont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blinds(horizont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blinds(horizontal)">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blinds(horizontal)">
                                      <p:cBhvr>
                                        <p:cTn id="2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1637" y="333450"/>
            <a:ext cx="11187139" cy="4647402"/>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2.1991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月，美国总统布什在《国情咨文》中强调：</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在世界各国中，只有美国同时具有道义上的声望，也具有维持这一声望的手段，我们是世界上唯一能够聚集维护和平力量的国家。正是这一领导的重任以及实力，使美国在一个寻求自由的世界中成为自由的灯塔。</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这反映了美国</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积极维护世界和平</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帮助欧洲发展经济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谋求建立单极世界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军事实力世界领先</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2"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19" name="TextBox 4"/>
          <p:cNvSpPr txBox="1"/>
          <p:nvPr/>
        </p:nvSpPr>
        <p:spPr>
          <a:xfrm>
            <a:off x="368554" y="4221962"/>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4126" y="948959"/>
            <a:ext cx="10922161" cy="3272923"/>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根据题干中</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我们是世界上唯一能够聚集维护和平力量的国家</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以及</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正是这一领导的重任以及实力，使美国在一个寻求自由的世界中成为自由的灯塔</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可知，在苏联解体之后，美国认为世界上任何国家都不能与其匹敌，在此基础之上，美国试图建立以它为首的单极世界，故选</a:t>
            </a:r>
            <a:r>
              <a:rPr lang="en-US" altLang="zh-CN" sz="2800" kern="100" dirty="0">
                <a:latin typeface="Times New Roman" panose="02020603050405020304" pitchFamily="18" charset="0"/>
                <a:cs typeface="Courier New" panose="02070309020205020404" pitchFamily="49" charset="0"/>
              </a:rPr>
              <a:t>C</a:t>
            </a:r>
            <a:r>
              <a:rPr lang="zh-CN" altLang="zh-CN" sz="2800" kern="100" dirty="0">
                <a:latin typeface="Times New Roman" panose="02020603050405020304" pitchFamily="18" charset="0"/>
                <a:cs typeface="Times New Roman" panose="02020603050405020304" pitchFamily="18" charset="0"/>
              </a:rPr>
              <a:t>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2"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65447" y="549474"/>
            <a:ext cx="11059518" cy="3926885"/>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在二战后的民族解放浪潮中，亚非拉地区诞生了一大批新兴民族国家。六七十年代，韩国、新加坡等经济高速增长，成为新兴工业化国家；</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年代以来，国际社会将大约</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个经济快速增长、市场潜力大的国家和地区称为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新兴市场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新兴经济体</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。从以上变化可以看出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新兴力量重塑着战后世界</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秩序</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区域经济集团的影响扩大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发展问题是战后世界的首要</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问题</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经济全球化加大了南北差距</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19"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20" name="TextBox 4"/>
          <p:cNvSpPr txBox="1"/>
          <p:nvPr/>
        </p:nvSpPr>
        <p:spPr>
          <a:xfrm>
            <a:off x="406574" y="3141762"/>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35" name="矩形 34"/>
          <p:cNvSpPr/>
          <p:nvPr/>
        </p:nvSpPr>
        <p:spPr>
          <a:xfrm>
            <a:off x="565447" y="4777574"/>
            <a:ext cx="11059518" cy="1333931"/>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从</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新兴民族国家</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到</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新兴工业化国家</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再到</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新兴经济体</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的变化可知，这些新兴力量重塑着战后世界秩序，故选</a:t>
            </a:r>
            <a:r>
              <a:rPr lang="en-US" altLang="zh-CN" sz="2800" kern="100" dirty="0">
                <a:latin typeface="Times New Roman" panose="02020603050405020304" pitchFamily="18" charset="0"/>
                <a:cs typeface="Courier New" panose="02070309020205020404" pitchFamily="49" charset="0"/>
              </a:rPr>
              <a:t>A</a:t>
            </a:r>
            <a:r>
              <a:rPr lang="zh-CN" altLang="zh-CN" sz="2800" kern="100" dirty="0">
                <a:latin typeface="Times New Roman" panose="02020603050405020304" pitchFamily="18" charset="0"/>
                <a:cs typeface="Times New Roman" panose="02020603050405020304" pitchFamily="18" charset="0"/>
              </a:rPr>
              <a:t>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
                                            <p:txEl>
                                              <p:pRg st="0" end="0"/>
                                            </p:txEl>
                                          </p:spTgt>
                                        </p:tgtEl>
                                        <p:attrNameLst>
                                          <p:attrName>style.visibility</p:attrName>
                                        </p:attrNameLst>
                                      </p:cBhvr>
                                      <p:to>
                                        <p:strVal val="visible"/>
                                      </p:to>
                                    </p:set>
                                    <p:animEffect transition="in" filter="blinds(horizontal)">
                                      <p:cBhvr>
                                        <p:cTn id="12"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1637" y="261442"/>
            <a:ext cx="11187139" cy="5865877"/>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1994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年人类发展报告》首次对</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人的安全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进行了具有重大意义的界定：</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人的安全可以说是涵盖了两个主要方面：一是能够避免诸如来自饥饿、疾病、心理压抑等的长期性威胁；二是保护人们在日常生活中免于突如其来的伤害性的灾难。</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自</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世纪</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年代初以来，</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人的安全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逐渐成为世界政治中的重要议题。据此分析合理的是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国际社会关注的安全从国家转移到人类自身</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国际社会已将人的安全上升到首要价值</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多极化势下国际政治研究议题发生重大改变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新形势下非传统安全问题逐渐突出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5"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19"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20" name="TextBox 4"/>
          <p:cNvSpPr txBox="1"/>
          <p:nvPr/>
        </p:nvSpPr>
        <p:spPr>
          <a:xfrm>
            <a:off x="366740" y="5446018"/>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7019" y="765498"/>
            <a:ext cx="11076375" cy="4647402"/>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两极格局瓦解后，世界局势呈现缓和与紧张、和平与动荡并存的局面，除面临传统安全问题的威胁外，非传统安全问题如国际恐怖主义也呈泛滥之势，对世界和平造成严重威胁，故选</a:t>
            </a:r>
            <a:r>
              <a:rPr lang="en-US" altLang="zh-CN" sz="2800" kern="100" dirty="0">
                <a:latin typeface="Times New Roman" panose="02020603050405020304" pitchFamily="18" charset="0"/>
                <a:cs typeface="Courier New" panose="02070309020205020404" pitchFamily="49" charset="0"/>
              </a:rPr>
              <a:t>D</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从</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人的安全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的定义可知，非传统安全问题引起人们重视，但并不意味着国际社会的关注点发生转移，排除</a:t>
            </a:r>
            <a:r>
              <a:rPr lang="en-US" altLang="zh-CN" sz="2800" kern="100" dirty="0">
                <a:latin typeface="Times New Roman" panose="02020603050405020304" pitchFamily="18" charset="0"/>
                <a:cs typeface="Courier New" panose="02070309020205020404" pitchFamily="49" charset="0"/>
              </a:rPr>
              <a:t>A</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首要价值</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说法欠妥，排除</a:t>
            </a:r>
            <a:r>
              <a:rPr lang="en-US" altLang="zh-CN" sz="2800" kern="100" dirty="0">
                <a:latin typeface="Times New Roman" panose="02020603050405020304" pitchFamily="18" charset="0"/>
                <a:cs typeface="Courier New" panose="02070309020205020404" pitchFamily="49" charset="0"/>
              </a:rPr>
              <a:t>B</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世界</a:t>
            </a:r>
            <a:r>
              <a:rPr lang="zh-CN" altLang="zh-CN" sz="2800" kern="100" dirty="0">
                <a:latin typeface="Times New Roman" panose="02020603050405020304" pitchFamily="18" charset="0"/>
                <a:cs typeface="Times New Roman" panose="02020603050405020304" pitchFamily="18" charset="0"/>
              </a:rPr>
              <a:t>多极化只是一种趋势，目前仍在形成之中，排除</a:t>
            </a:r>
            <a:r>
              <a:rPr lang="en-US" altLang="zh-CN" sz="2800" kern="100" dirty="0">
                <a:latin typeface="Times New Roman" panose="02020603050405020304" pitchFamily="18" charset="0"/>
                <a:cs typeface="Courier New" panose="02070309020205020404" pitchFamily="49" charset="0"/>
              </a:rPr>
              <a:t>C</a:t>
            </a:r>
            <a:r>
              <a:rPr lang="zh-CN" altLang="zh-CN" sz="2800" kern="100" dirty="0">
                <a:latin typeface="Times New Roman" panose="02020603050405020304" pitchFamily="18" charset="0"/>
                <a:cs typeface="Times New Roman" panose="02020603050405020304" pitchFamily="18" charset="0"/>
              </a:rPr>
              <a:t>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8"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10"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11"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12"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13"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14"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16"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17"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19"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20"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9206" y="693490"/>
            <a:ext cx="11466640" cy="5219546"/>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南南合作过程中先后出现了七十七国集团、联合国贸易和发展会议等阵地，但是由于国际发展合作话语权一直受西方主导，南南合作在其后的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多年中进展缓慢，直到以中国为首的南方国家崛起，南南合作有了新的发展契机，开始进入新南南合作阶段。材料反映出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南南合作极大推动了全球化进程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中国是南南合作的绝对主导力量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国际经济新秩序阻碍了全球治理</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国际经济格局变化推动南南合作</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6"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19"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20" name="TextBox 4"/>
          <p:cNvSpPr txBox="1"/>
          <p:nvPr/>
        </p:nvSpPr>
        <p:spPr>
          <a:xfrm>
            <a:off x="262558" y="5229994"/>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6"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19"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35" name="矩形 34"/>
          <p:cNvSpPr/>
          <p:nvPr/>
        </p:nvSpPr>
        <p:spPr>
          <a:xfrm>
            <a:off x="585598" y="726608"/>
            <a:ext cx="11019216" cy="1980261"/>
          </a:xfrm>
          <a:prstGeom prst="rect">
            <a:avLst/>
          </a:prstGeom>
        </p:spPr>
        <p:txBody>
          <a:bodyPr wrap="square" lIns="121898" tIns="60948" rIns="121898" bIns="60948">
            <a:spAutoFit/>
          </a:bodyPr>
          <a:lstStyle/>
          <a:p>
            <a:pPr algn="just">
              <a:lnSpc>
                <a:spcPct val="150000"/>
              </a:lnSpc>
              <a:spcAft>
                <a:spcPts val="0"/>
              </a:spcAft>
            </a:pPr>
            <a:r>
              <a:rPr lang="zh-CN" altLang="zh-CN" sz="2800" kern="100" spc="-1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spc="-10" dirty="0">
                <a:latin typeface="Times New Roman" panose="02020603050405020304" pitchFamily="18" charset="0"/>
                <a:cs typeface="Times New Roman" panose="02020603050405020304" pitchFamily="18" charset="0"/>
              </a:rPr>
              <a:t>据材料可知，二战后广大南方国家虽然获得了民族独立，但在国际经济格局中仍处于依附地位，随着以中国为代表的发展中国家经济的崛起，推动了南南合作的新发展，故选</a:t>
            </a:r>
            <a:r>
              <a:rPr lang="en-US" altLang="zh-CN" sz="2800" kern="100" spc="-10" dirty="0">
                <a:latin typeface="Times New Roman" panose="02020603050405020304" pitchFamily="18" charset="0"/>
                <a:cs typeface="Courier New" panose="02070309020205020404" pitchFamily="49" charset="0"/>
              </a:rPr>
              <a:t>D</a:t>
            </a:r>
            <a:r>
              <a:rPr lang="zh-CN" altLang="zh-CN" sz="2800" kern="100" dirty="0">
                <a:latin typeface="Times New Roman" panose="02020603050405020304" pitchFamily="18" charset="0"/>
                <a:cs typeface="Times New Roman" panose="02020603050405020304" pitchFamily="18" charset="0"/>
              </a:rPr>
              <a:t>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linds(horizontal)">
                                      <p:cBhvr>
                                        <p:cTn id="7"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10150" y="117426"/>
            <a:ext cx="11170113" cy="1384995"/>
          </a:xfrm>
          <a:prstGeom prst="rect">
            <a:avLst/>
          </a:prstGeom>
        </p:spPr>
        <p:txBody>
          <a:bodyPr wrap="square">
            <a:spAutoFit/>
          </a:bodyPr>
          <a:lstStyle/>
          <a:p>
            <a:pPr algn="just">
              <a:lnSpc>
                <a:spcPct val="150000"/>
              </a:lnSpc>
              <a:spcAft>
                <a:spcPts val="0"/>
              </a:spcAft>
            </a:pPr>
            <a:r>
              <a:rPr lang="en-US"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经济全球化进程加快</a:t>
            </a:r>
            <a:endPar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nSpc>
                <a:spcPct val="150000"/>
              </a:lnSpc>
            </a:pPr>
            <a:r>
              <a:rPr lang="en-US" altLang="zh-CN" sz="2800" kern="100" dirty="0">
                <a:latin typeface="Times New Roman" panose="02020603050405020304" pitchFamily="18" charset="0"/>
                <a:ea typeface="方正中等线简体" panose="03000509000000000000" pitchFamily="65" charset="-122"/>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经济全球化的历史进程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表格 4"/>
          <p:cNvGraphicFramePr>
            <a:graphicFrameLocks noGrp="1"/>
          </p:cNvGraphicFramePr>
          <p:nvPr/>
        </p:nvGraphicFramePr>
        <p:xfrm>
          <a:off x="694606" y="1485578"/>
          <a:ext cx="11017224" cy="5120640"/>
        </p:xfrm>
        <a:graphic>
          <a:graphicData uri="http://schemas.openxmlformats.org/drawingml/2006/table">
            <a:tbl>
              <a:tblPr/>
              <a:tblGrid>
                <a:gridCol w="1440160"/>
                <a:gridCol w="3118357"/>
                <a:gridCol w="6458707"/>
              </a:tblGrid>
              <a:tr h="410445">
                <a:tc>
                  <a:txBody>
                    <a:bodyPr/>
                    <a:lstStyle/>
                    <a:p>
                      <a:pPr algn="ctr">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阶段</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时间</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原因</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5668">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开始</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新航路开辟后</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新航路的开辟</a:t>
                      </a: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u="sng"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在</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西欧的兴起</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0160">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发展</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工业革命后</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工业革命后，</a:t>
                      </a:r>
                      <a:r>
                        <a:rPr lang="en-US" altLang="zh-CN" sz="2800" u="sng"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更加扩大，国际贸易和国际投资迅速发展</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0160">
                <a:tc>
                  <a:txBody>
                    <a:bodyPr/>
                    <a:lstStyle/>
                    <a:p>
                      <a:pPr marL="71755" algn="l">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体系化、制度化</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第二次世界大战后</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国际货币基金组织、世界银行</a:t>
                      </a: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a:t>
                      </a:r>
                      <a:endParaRPr lang="en-US" altLang="zh-CN" sz="2800" u="sng"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1755" algn="l">
                        <a:lnSpc>
                          <a:spcPct val="150000"/>
                        </a:lnSpc>
                        <a:spcAft>
                          <a:spcPts val="0"/>
                        </a:spcAft>
                      </a:pPr>
                      <a:r>
                        <a:rPr lang="en-US" altLang="zh-CN" sz="2800" u="sng"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建立</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0160">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加快</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20</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世纪末</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21</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世纪初</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第三次科技革命的推动，跨国公司的迅猛发展，世界贸易组织的诞生</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7871325" y="2207702"/>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资本主义</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7" name="矩形 6"/>
          <p:cNvSpPr/>
          <p:nvPr/>
        </p:nvSpPr>
        <p:spPr>
          <a:xfrm>
            <a:off x="7498585" y="2853730"/>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世界市场</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8" name="矩形 7"/>
          <p:cNvSpPr/>
          <p:nvPr/>
        </p:nvSpPr>
        <p:spPr>
          <a:xfrm>
            <a:off x="10271670" y="4149874"/>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关税与</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9" name="矩形 8"/>
          <p:cNvSpPr/>
          <p:nvPr/>
        </p:nvSpPr>
        <p:spPr>
          <a:xfrm>
            <a:off x="5411321" y="4758618"/>
            <a:ext cx="198002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贸易总协定</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1637" y="298480"/>
            <a:ext cx="11187139" cy="5219546"/>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6.2018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年以来，大国间博弈和战略竞争有所加强：一方面，美国把中国和俄罗斯明确为战略对手；另一方面，美国与盟友的关系裂隙加深，大西洋同盟关系几近历史低点</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加剧了</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美国靠不住</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的欧洲忧虑。这表明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美国的经济霸主地位开始动摇</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新兴经济体的崛起并发挥主体作用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西方仍是经济全球化的主导者</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经济格局变化影响政治格局的演化</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8"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19"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21" name="TextBox 4"/>
          <p:cNvSpPr txBox="1"/>
          <p:nvPr/>
        </p:nvSpPr>
        <p:spPr>
          <a:xfrm>
            <a:off x="368474" y="4869954"/>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8"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19"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36" name="矩形 35"/>
          <p:cNvSpPr/>
          <p:nvPr/>
        </p:nvSpPr>
        <p:spPr>
          <a:xfrm>
            <a:off x="557019" y="1197546"/>
            <a:ext cx="11076375" cy="3272923"/>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据材料可知，由于中国、俄罗斯经济实力的增强，直接冲击着美国的国际地位，说明经济格局变化影响政治格局的演化，故选</a:t>
            </a:r>
            <a:r>
              <a:rPr lang="en-US" altLang="zh-CN" sz="2800" kern="100" dirty="0">
                <a:latin typeface="Times New Roman" panose="02020603050405020304" pitchFamily="18" charset="0"/>
                <a:cs typeface="Courier New" panose="02070309020205020404" pitchFamily="49" charset="0"/>
              </a:rPr>
              <a:t>D</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美国</a:t>
            </a:r>
            <a:r>
              <a:rPr lang="zh-CN" altLang="zh-CN" sz="2800" kern="100" dirty="0">
                <a:latin typeface="Times New Roman" panose="02020603050405020304" pitchFamily="18" charset="0"/>
                <a:cs typeface="Times New Roman" panose="02020603050405020304" pitchFamily="18" charset="0"/>
              </a:rPr>
              <a:t>经济霸主地位动摇发生于</a:t>
            </a:r>
            <a:r>
              <a:rPr lang="en-US" altLang="zh-CN" sz="2800" kern="100" dirty="0">
                <a:latin typeface="Times New Roman" panose="02020603050405020304" pitchFamily="18" charset="0"/>
                <a:cs typeface="Courier New" panose="02070309020205020404" pitchFamily="49" charset="0"/>
              </a:rPr>
              <a:t>20</a:t>
            </a:r>
            <a:r>
              <a:rPr lang="zh-CN" altLang="zh-CN" sz="2800" kern="100" dirty="0">
                <a:latin typeface="Times New Roman" panose="02020603050405020304" pitchFamily="18" charset="0"/>
                <a:cs typeface="Times New Roman" panose="02020603050405020304" pitchFamily="18" charset="0"/>
              </a:rPr>
              <a:t>世纪</a:t>
            </a:r>
            <a:r>
              <a:rPr lang="en-US" altLang="zh-CN" sz="2800" kern="100" dirty="0">
                <a:latin typeface="Times New Roman" panose="02020603050405020304" pitchFamily="18" charset="0"/>
                <a:cs typeface="Courier New" panose="02070309020205020404" pitchFamily="49" charset="0"/>
              </a:rPr>
              <a:t>70</a:t>
            </a:r>
            <a:r>
              <a:rPr lang="zh-CN" altLang="zh-CN" sz="2800" kern="100" dirty="0">
                <a:latin typeface="Times New Roman" panose="02020603050405020304" pitchFamily="18" charset="0"/>
                <a:cs typeface="Times New Roman" panose="02020603050405020304" pitchFamily="18" charset="0"/>
              </a:rPr>
              <a:t>年代，排除</a:t>
            </a:r>
            <a:r>
              <a:rPr lang="en-US" altLang="zh-CN" sz="2800" kern="100" dirty="0">
                <a:latin typeface="Times New Roman" panose="02020603050405020304" pitchFamily="18" charset="0"/>
                <a:cs typeface="Courier New" panose="02070309020205020404" pitchFamily="49" charset="0"/>
              </a:rPr>
              <a:t>A</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材料</a:t>
            </a:r>
            <a:r>
              <a:rPr lang="zh-CN" altLang="zh-CN" sz="2800" kern="100" dirty="0">
                <a:latin typeface="Times New Roman" panose="02020603050405020304" pitchFamily="18" charset="0"/>
                <a:cs typeface="Times New Roman" panose="02020603050405020304" pitchFamily="18" charset="0"/>
              </a:rPr>
              <a:t>只提到中国、俄罗斯崛起，并没有提到其主体作用，排除</a:t>
            </a:r>
            <a:r>
              <a:rPr lang="en-US" altLang="zh-CN" sz="2800" kern="100" dirty="0">
                <a:latin typeface="Times New Roman" panose="02020603050405020304" pitchFamily="18" charset="0"/>
                <a:cs typeface="Courier New" panose="02070309020205020404" pitchFamily="49" charset="0"/>
              </a:rPr>
              <a:t>B</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材料</a:t>
            </a:r>
            <a:r>
              <a:rPr lang="zh-CN" altLang="zh-CN" sz="2800" kern="100" dirty="0">
                <a:latin typeface="Times New Roman" panose="02020603050405020304" pitchFamily="18" charset="0"/>
                <a:cs typeface="Times New Roman" panose="02020603050405020304" pitchFamily="18" charset="0"/>
              </a:rPr>
              <a:t>强调的是国际格局的变化，并不是经济全球化，排除</a:t>
            </a:r>
            <a:r>
              <a:rPr lang="en-US" altLang="zh-CN" sz="2800" kern="100" dirty="0">
                <a:latin typeface="Times New Roman" panose="02020603050405020304" pitchFamily="18" charset="0"/>
                <a:cs typeface="Courier New" panose="02070309020205020404" pitchFamily="49" charset="0"/>
              </a:rPr>
              <a:t>C</a:t>
            </a:r>
            <a:r>
              <a:rPr lang="zh-CN" altLang="zh-CN" sz="2800" kern="100" dirty="0">
                <a:latin typeface="Times New Roman" panose="02020603050405020304" pitchFamily="18" charset="0"/>
                <a:cs typeface="Times New Roman" panose="02020603050405020304" pitchFamily="18" charset="0"/>
              </a:rPr>
              <a:t>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blinds(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blinds(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blinds(horizontal)">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blinds(horizontal)">
                                      <p:cBhvr>
                                        <p:cTn id="22" dur="500"/>
                                        <p:tgtEl>
                                          <p:spTgt spid="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9206" y="333450"/>
            <a:ext cx="11412000" cy="4647402"/>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7.2019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日，庆祝北约成立</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周年的峰会在伦敦闭幕。峰会虽达成一份申明，再次强调团结与力量，但难掩成员国尤其跨大西洋国家之间的分歧。为此，美国智库外交学会的斯图尔特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帕特里克评价道：</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在跨大西洋关系受损和大国竞争加剧之际，战略自治对欧洲人具有明显的吸引力。</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这说明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西方国家已经陷入</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分裂</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北约组织的土崩瓦解</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美国已成欧盟战略</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对手</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多极化趋势不断加强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7</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7"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35" name="TextBox 4"/>
          <p:cNvSpPr txBox="1"/>
          <p:nvPr/>
        </p:nvSpPr>
        <p:spPr>
          <a:xfrm>
            <a:off x="6347769" y="4260778"/>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7</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7"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35" name="矩形 34"/>
          <p:cNvSpPr/>
          <p:nvPr/>
        </p:nvSpPr>
        <p:spPr>
          <a:xfrm>
            <a:off x="445701" y="1227182"/>
            <a:ext cx="11299010" cy="3354740"/>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北约成员国之间的分岐反映出当今世界多极化趋势正在不断加强，各方面的势力不断在角逐，故选</a:t>
            </a:r>
            <a:r>
              <a:rPr lang="en-US" altLang="zh-CN" sz="2800" kern="100" dirty="0">
                <a:latin typeface="Times New Roman" panose="02020603050405020304" pitchFamily="18" charset="0"/>
                <a:cs typeface="Courier New" panose="02070309020205020404" pitchFamily="49" charset="0"/>
              </a:rPr>
              <a:t>D</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北约</a:t>
            </a:r>
            <a:r>
              <a:rPr lang="zh-CN" altLang="zh-CN" sz="2800" kern="100" dirty="0">
                <a:latin typeface="Times New Roman" panose="02020603050405020304" pitchFamily="18" charset="0"/>
                <a:cs typeface="Times New Roman" panose="02020603050405020304" pitchFamily="18" charset="0"/>
              </a:rPr>
              <a:t>并不能代表所有西方国家，排除</a:t>
            </a:r>
            <a:r>
              <a:rPr lang="en-US" altLang="zh-CN" sz="2800" kern="100" dirty="0">
                <a:latin typeface="Times New Roman" panose="02020603050405020304" pitchFamily="18" charset="0"/>
                <a:cs typeface="Courier New" panose="02070309020205020404" pitchFamily="49" charset="0"/>
              </a:rPr>
              <a:t>A</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北约组织成员国</a:t>
            </a:r>
            <a:r>
              <a:rPr lang="zh-CN" altLang="zh-CN" sz="2800" kern="100" dirty="0">
                <a:latin typeface="Times New Roman" panose="02020603050405020304" pitchFamily="18" charset="0"/>
                <a:cs typeface="Times New Roman" panose="02020603050405020304" pitchFamily="18" charset="0"/>
              </a:rPr>
              <a:t>之间有分歧，但是并没有瓦解，排除</a:t>
            </a:r>
            <a:r>
              <a:rPr lang="en-US" altLang="zh-CN" sz="2800" kern="100" dirty="0">
                <a:latin typeface="Times New Roman" panose="02020603050405020304" pitchFamily="18" charset="0"/>
                <a:cs typeface="Courier New" panose="02070309020205020404" pitchFamily="49" charset="0"/>
              </a:rPr>
              <a:t>B</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材料</a:t>
            </a:r>
            <a:r>
              <a:rPr lang="zh-CN" altLang="zh-CN" sz="2800" kern="100" dirty="0">
                <a:latin typeface="Times New Roman" panose="02020603050405020304" pitchFamily="18" charset="0"/>
                <a:cs typeface="Times New Roman" panose="02020603050405020304" pitchFamily="18" charset="0"/>
              </a:rPr>
              <a:t>说的是北约成员国之间的分歧，没有涉及欧盟，排除</a:t>
            </a:r>
            <a:r>
              <a:rPr lang="en-US" altLang="zh-CN" sz="2800" kern="100" dirty="0">
                <a:latin typeface="Times New Roman" panose="02020603050405020304" pitchFamily="18" charset="0"/>
                <a:cs typeface="Courier New" panose="02070309020205020404" pitchFamily="49" charset="0"/>
              </a:rPr>
              <a:t>C</a:t>
            </a:r>
            <a:r>
              <a:rPr lang="zh-CN" altLang="zh-CN" sz="2800" kern="100" dirty="0">
                <a:latin typeface="Times New Roman" panose="02020603050405020304" pitchFamily="18" charset="0"/>
                <a:cs typeface="Times New Roman" panose="02020603050405020304" pitchFamily="18" charset="0"/>
              </a:rPr>
              <a:t>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linds(horizont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
                                            <p:txEl>
                                              <p:pRg st="1" end="1"/>
                                            </p:txEl>
                                          </p:spTgt>
                                        </p:tgtEl>
                                        <p:attrNameLst>
                                          <p:attrName>style.visibility</p:attrName>
                                        </p:attrNameLst>
                                      </p:cBhvr>
                                      <p:to>
                                        <p:strVal val="visible"/>
                                      </p:to>
                                    </p:set>
                                    <p:animEffect transition="in" filter="blinds(horizontal)">
                                      <p:cBhvr>
                                        <p:cTn id="12" dur="500"/>
                                        <p:tgtEl>
                                          <p:spTgt spid="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blinds(horizontal)">
                                      <p:cBhvr>
                                        <p:cTn id="17" dur="500"/>
                                        <p:tgtEl>
                                          <p:spTgt spid="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5">
                                            <p:txEl>
                                              <p:pRg st="3" end="3"/>
                                            </p:txEl>
                                          </p:spTgt>
                                        </p:tgtEl>
                                        <p:attrNameLst>
                                          <p:attrName>style.visibility</p:attrName>
                                        </p:attrNameLst>
                                      </p:cBhvr>
                                      <p:to>
                                        <p:strVal val="visible"/>
                                      </p:to>
                                    </p:set>
                                    <p:animEffect transition="in" filter="blinds(horizontal)">
                                      <p:cBhvr>
                                        <p:cTn id="22" dur="500"/>
                                        <p:tgtEl>
                                          <p:spTgt spid="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9206" y="584771"/>
            <a:ext cx="11412000" cy="4573215"/>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美国经济学家罗伯特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特里芬曾经指出：布雷顿森林制度以一国货币作为主要国际储备货币，在黄金生产停滞的情况下，国际储备的供应完全取决于美国的国际收支状况。由此推断，布雷顿森林体系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巩固了美国世界经济霸主的地位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奠定了美国</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一超独霸</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的基础</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增加了国际金融市场的不稳定性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阻碍了世界货币体系的正常运转</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8"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19" name="TextBox 4"/>
          <p:cNvSpPr txBox="1"/>
          <p:nvPr/>
        </p:nvSpPr>
        <p:spPr>
          <a:xfrm>
            <a:off x="275258" y="3825131"/>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8"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35" name="矩形 34"/>
          <p:cNvSpPr/>
          <p:nvPr/>
        </p:nvSpPr>
        <p:spPr>
          <a:xfrm>
            <a:off x="389206" y="837506"/>
            <a:ext cx="11412000" cy="5293733"/>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根据材料</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在黄金生产停滞的情况下，国际储备的供应完全取决于美国的国际收支状况</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可知，布雷顿森林体系以美元作为主要国际储备货币，在一定程度上增加了国际金融市场的不稳定性，故选</a:t>
            </a:r>
            <a:r>
              <a:rPr lang="en-US" altLang="zh-CN" sz="2800" kern="100" dirty="0">
                <a:latin typeface="Times New Roman" panose="02020603050405020304" pitchFamily="18" charset="0"/>
                <a:cs typeface="Courier New" panose="02070309020205020404" pitchFamily="49" charset="0"/>
              </a:rPr>
              <a:t>C</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题</a:t>
            </a:r>
            <a:r>
              <a:rPr lang="zh-CN" altLang="zh-CN" sz="2800" kern="100" dirty="0">
                <a:latin typeface="Times New Roman" panose="02020603050405020304" pitchFamily="18" charset="0"/>
                <a:cs typeface="Times New Roman" panose="02020603050405020304" pitchFamily="18" charset="0"/>
              </a:rPr>
              <a:t>干反映的是布雷顿森林体系对世界经济的影响，不是对美国经济地位的影响，排除</a:t>
            </a:r>
            <a:r>
              <a:rPr lang="en-US" altLang="zh-CN" sz="2800" kern="100" dirty="0">
                <a:latin typeface="Times New Roman" panose="02020603050405020304" pitchFamily="18" charset="0"/>
                <a:cs typeface="Courier New" panose="02070309020205020404" pitchFamily="49" charset="0"/>
              </a:rPr>
              <a:t>A</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在</a:t>
            </a:r>
            <a:r>
              <a:rPr lang="en-US" altLang="zh-CN" sz="2800" kern="100" dirty="0">
                <a:latin typeface="Times New Roman" panose="02020603050405020304" pitchFamily="18" charset="0"/>
                <a:cs typeface="Courier New" panose="02070309020205020404" pitchFamily="49" charset="0"/>
              </a:rPr>
              <a:t>20</a:t>
            </a:r>
            <a:r>
              <a:rPr lang="zh-CN" altLang="zh-CN" sz="2800" kern="100" dirty="0">
                <a:latin typeface="Times New Roman" panose="02020603050405020304" pitchFamily="18" charset="0"/>
                <a:cs typeface="Times New Roman" panose="02020603050405020304" pitchFamily="18" charset="0"/>
              </a:rPr>
              <a:t>世纪</a:t>
            </a:r>
            <a:r>
              <a:rPr lang="en-US" altLang="zh-CN" sz="2800" kern="100" dirty="0">
                <a:latin typeface="Times New Roman" panose="02020603050405020304" pitchFamily="18" charset="0"/>
                <a:cs typeface="Courier New" panose="02070309020205020404" pitchFamily="49" charset="0"/>
              </a:rPr>
              <a:t>90</a:t>
            </a:r>
            <a:r>
              <a:rPr lang="zh-CN" altLang="zh-CN" sz="2800" kern="100" dirty="0">
                <a:latin typeface="Times New Roman" panose="02020603050405020304" pitchFamily="18" charset="0"/>
                <a:cs typeface="Times New Roman" panose="02020603050405020304" pitchFamily="18" charset="0"/>
              </a:rPr>
              <a:t>年代初期，美国才获得了</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一超独霸</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地位，排除</a:t>
            </a:r>
            <a:r>
              <a:rPr lang="en-US" altLang="zh-CN" sz="2800" kern="100" dirty="0">
                <a:latin typeface="Times New Roman" panose="02020603050405020304" pitchFamily="18" charset="0"/>
                <a:cs typeface="Courier New" panose="02070309020205020404" pitchFamily="49" charset="0"/>
              </a:rPr>
              <a:t>B</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布雷</a:t>
            </a:r>
            <a:r>
              <a:rPr lang="zh-CN" altLang="zh-CN" sz="2800" kern="100" dirty="0">
                <a:latin typeface="Times New Roman" panose="02020603050405020304" pitchFamily="18" charset="0"/>
                <a:cs typeface="Times New Roman" panose="02020603050405020304" pitchFamily="18" charset="0"/>
              </a:rPr>
              <a:t>顿森林体系的建立有利于维持二战后世界货币体系的正常运转，排除</a:t>
            </a:r>
            <a:r>
              <a:rPr lang="en-US" altLang="zh-CN" sz="2800" kern="100" dirty="0">
                <a:latin typeface="Times New Roman" panose="02020603050405020304" pitchFamily="18" charset="0"/>
                <a:cs typeface="Courier New" panose="02070309020205020404" pitchFamily="49" charset="0"/>
              </a:rPr>
              <a:t>D</a:t>
            </a:r>
            <a:r>
              <a:rPr lang="zh-CN" altLang="zh-CN" sz="2800" kern="100" dirty="0">
                <a:latin typeface="Times New Roman" panose="02020603050405020304" pitchFamily="18" charset="0"/>
                <a:cs typeface="Times New Roman" panose="02020603050405020304" pitchFamily="18" charset="0"/>
              </a:rPr>
              <a:t>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linds(horizont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
                                            <p:txEl>
                                              <p:pRg st="1" end="1"/>
                                            </p:txEl>
                                          </p:spTgt>
                                        </p:tgtEl>
                                        <p:attrNameLst>
                                          <p:attrName>style.visibility</p:attrName>
                                        </p:attrNameLst>
                                      </p:cBhvr>
                                      <p:to>
                                        <p:strVal val="visible"/>
                                      </p:to>
                                    </p:set>
                                    <p:animEffect transition="in" filter="blinds(horizontal)">
                                      <p:cBhvr>
                                        <p:cTn id="12" dur="500"/>
                                        <p:tgtEl>
                                          <p:spTgt spid="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blinds(horizontal)">
                                      <p:cBhvr>
                                        <p:cTn id="17" dur="500"/>
                                        <p:tgtEl>
                                          <p:spTgt spid="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5">
                                            <p:txEl>
                                              <p:pRg st="3" end="3"/>
                                            </p:txEl>
                                          </p:spTgt>
                                        </p:tgtEl>
                                        <p:attrNameLst>
                                          <p:attrName>style.visibility</p:attrName>
                                        </p:attrNameLst>
                                      </p:cBhvr>
                                      <p:to>
                                        <p:strVal val="visible"/>
                                      </p:to>
                                    </p:set>
                                    <p:animEffect transition="in" filter="blinds(horizontal)">
                                      <p:cBhvr>
                                        <p:cTn id="22" dur="500"/>
                                        <p:tgtEl>
                                          <p:spTgt spid="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9206" y="261442"/>
            <a:ext cx="11412000" cy="4001071"/>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世纪</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年代，欧美一些学者提倡在历史教学中以</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世界史</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取代旧有的以民族国家和欧洲历史为中心的</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西方文明史</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，力图以跨国家、跨地区、跨民族、跨文化的视角审视人类历史，避免简单地拼合。该观点的提出是基于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欧洲国际影响力的持续</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下降</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美苏两极格局趋向于瓦解</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世界文明交往与互动的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深入</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全球化下国家意识的衰微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0"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9"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20" name="TextBox 4"/>
          <p:cNvSpPr txBox="1"/>
          <p:nvPr/>
        </p:nvSpPr>
        <p:spPr>
          <a:xfrm>
            <a:off x="262558" y="3490929"/>
            <a:ext cx="720000" cy="78483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0"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9"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36" name="矩形 35"/>
          <p:cNvSpPr/>
          <p:nvPr/>
        </p:nvSpPr>
        <p:spPr>
          <a:xfrm>
            <a:off x="557019" y="909514"/>
            <a:ext cx="11076375" cy="4647402"/>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据材料</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以跨国家、跨地区、跨民族、跨文化的视角审视人类历史</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并结合所学可知，世界多极化趋势的出现是基于世界文明的交往和互动，故选</a:t>
            </a:r>
            <a:r>
              <a:rPr lang="en-US" altLang="zh-CN" sz="2800" kern="100" dirty="0">
                <a:latin typeface="Times New Roman" panose="02020603050405020304" pitchFamily="18" charset="0"/>
                <a:cs typeface="Courier New" panose="02070309020205020404" pitchFamily="49" charset="0"/>
              </a:rPr>
              <a:t>C</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据</a:t>
            </a:r>
            <a:r>
              <a:rPr lang="zh-CN" altLang="zh-CN" sz="2800" kern="100" dirty="0">
                <a:latin typeface="Times New Roman" panose="02020603050405020304" pitchFamily="18" charset="0"/>
                <a:cs typeface="Times New Roman" panose="02020603050405020304" pitchFamily="18" charset="0"/>
              </a:rPr>
              <a:t>所学可知，</a:t>
            </a:r>
            <a:r>
              <a:rPr lang="en-US" altLang="zh-CN" sz="2800" kern="100" dirty="0">
                <a:latin typeface="Times New Roman" panose="02020603050405020304" pitchFamily="18" charset="0"/>
                <a:cs typeface="Courier New" panose="02070309020205020404" pitchFamily="49" charset="0"/>
              </a:rPr>
              <a:t>20</a:t>
            </a:r>
            <a:r>
              <a:rPr lang="zh-CN" altLang="zh-CN" sz="2800" kern="100" dirty="0">
                <a:latin typeface="Times New Roman" panose="02020603050405020304" pitchFamily="18" charset="0"/>
                <a:cs typeface="Times New Roman" panose="02020603050405020304" pitchFamily="18" charset="0"/>
              </a:rPr>
              <a:t>世纪</a:t>
            </a:r>
            <a:r>
              <a:rPr lang="en-US" altLang="zh-CN" sz="2800" kern="100" dirty="0">
                <a:latin typeface="Times New Roman" panose="02020603050405020304" pitchFamily="18" charset="0"/>
                <a:cs typeface="Courier New" panose="02070309020205020404" pitchFamily="49" charset="0"/>
              </a:rPr>
              <a:t>80</a:t>
            </a:r>
            <a:r>
              <a:rPr lang="zh-CN" altLang="zh-CN" sz="2800" kern="100" dirty="0">
                <a:latin typeface="Times New Roman" panose="02020603050405020304" pitchFamily="18" charset="0"/>
                <a:cs typeface="Times New Roman" panose="02020603050405020304" pitchFamily="18" charset="0"/>
              </a:rPr>
              <a:t>年代欧洲经济实力增强，排除</a:t>
            </a:r>
            <a:r>
              <a:rPr lang="en-US" altLang="zh-CN" sz="2800" kern="100" dirty="0">
                <a:latin typeface="Times New Roman" panose="02020603050405020304" pitchFamily="18" charset="0"/>
                <a:cs typeface="Courier New" panose="02070309020205020404" pitchFamily="49" charset="0"/>
              </a:rPr>
              <a:t>A</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美</a:t>
            </a:r>
            <a:r>
              <a:rPr lang="zh-CN" altLang="zh-CN" sz="2800" kern="100" dirty="0">
                <a:latin typeface="Times New Roman" panose="02020603050405020304" pitchFamily="18" charset="0"/>
                <a:cs typeface="Times New Roman" panose="02020603050405020304" pitchFamily="18" charset="0"/>
              </a:rPr>
              <a:t>苏两极格局瓦解是在</a:t>
            </a:r>
            <a:r>
              <a:rPr lang="en-US" altLang="zh-CN" sz="2800" kern="100" dirty="0">
                <a:latin typeface="Times New Roman" panose="02020603050405020304" pitchFamily="18" charset="0"/>
                <a:cs typeface="Courier New" panose="02070309020205020404" pitchFamily="49" charset="0"/>
              </a:rPr>
              <a:t>20</a:t>
            </a:r>
            <a:r>
              <a:rPr lang="zh-CN" altLang="zh-CN" sz="2800" kern="100" dirty="0">
                <a:latin typeface="Times New Roman" panose="02020603050405020304" pitchFamily="18" charset="0"/>
                <a:cs typeface="Times New Roman" panose="02020603050405020304" pitchFamily="18" charset="0"/>
              </a:rPr>
              <a:t>世纪</a:t>
            </a:r>
            <a:r>
              <a:rPr lang="en-US" altLang="zh-CN" sz="2800" kern="100" dirty="0">
                <a:latin typeface="Times New Roman" panose="02020603050405020304" pitchFamily="18" charset="0"/>
                <a:cs typeface="Courier New" panose="02070309020205020404" pitchFamily="49" charset="0"/>
              </a:rPr>
              <a:t>80</a:t>
            </a:r>
            <a:r>
              <a:rPr lang="zh-CN" altLang="zh-CN" sz="2800" kern="100" dirty="0">
                <a:latin typeface="Times New Roman" panose="02020603050405020304" pitchFamily="18" charset="0"/>
                <a:cs typeface="Times New Roman" panose="02020603050405020304" pitchFamily="18" charset="0"/>
              </a:rPr>
              <a:t>年代末</a:t>
            </a:r>
            <a:r>
              <a:rPr lang="en-US" altLang="zh-CN" sz="2800" kern="100" dirty="0">
                <a:latin typeface="Times New Roman" panose="02020603050405020304" pitchFamily="18" charset="0"/>
                <a:cs typeface="Courier New" panose="02070309020205020404" pitchFamily="49" charset="0"/>
              </a:rPr>
              <a:t>90</a:t>
            </a:r>
            <a:r>
              <a:rPr lang="zh-CN" altLang="zh-CN" sz="2800" kern="100" dirty="0">
                <a:latin typeface="Times New Roman" panose="02020603050405020304" pitchFamily="18" charset="0"/>
                <a:cs typeface="Times New Roman" panose="02020603050405020304" pitchFamily="18" charset="0"/>
              </a:rPr>
              <a:t>年代初，排除</a:t>
            </a:r>
            <a:r>
              <a:rPr lang="en-US" altLang="zh-CN" sz="2800" kern="100" dirty="0">
                <a:latin typeface="Times New Roman" panose="02020603050405020304" pitchFamily="18" charset="0"/>
                <a:cs typeface="Courier New" panose="02070309020205020404" pitchFamily="49" charset="0"/>
              </a:rPr>
              <a:t>B</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全球化</a:t>
            </a:r>
            <a:r>
              <a:rPr lang="zh-CN" altLang="zh-CN" sz="2800" kern="100" dirty="0">
                <a:latin typeface="Times New Roman" panose="02020603050405020304" pitchFamily="18" charset="0"/>
                <a:cs typeface="Times New Roman" panose="02020603050405020304" pitchFamily="18" charset="0"/>
              </a:rPr>
              <a:t>下，为了自身国家的利益，国家意识是在增强而非衰微，排除</a:t>
            </a:r>
            <a:r>
              <a:rPr lang="en-US" altLang="zh-CN" sz="2800" kern="100" dirty="0">
                <a:latin typeface="Times New Roman" panose="02020603050405020304" pitchFamily="18" charset="0"/>
                <a:cs typeface="Courier New" panose="02070309020205020404" pitchFamily="49" charset="0"/>
              </a:rPr>
              <a:t>D</a:t>
            </a:r>
            <a:r>
              <a:rPr lang="zh-CN" altLang="zh-CN" sz="2800" kern="100" dirty="0">
                <a:latin typeface="Times New Roman" panose="02020603050405020304" pitchFamily="18" charset="0"/>
                <a:cs typeface="Times New Roman" panose="02020603050405020304" pitchFamily="18" charset="0"/>
              </a:rPr>
              <a:t>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blinds(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blinds(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blinds(horizontal)">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blinds(horizontal)">
                                      <p:cBhvr>
                                        <p:cTn id="22" dur="500"/>
                                        <p:tgtEl>
                                          <p:spTgt spid="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9206" y="693490"/>
            <a:ext cx="11412000" cy="5219546"/>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经济全球化是指跨国商品与服务贸易及资本流动规模和形式的增加，以及技术的广泛迅速传播使世界各国经济的相互依赖性增强。但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世纪</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年代以来，世界经济才真正进入全球化时代，经济全球化迅速发展的根本原因是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跨国公司和各种国际组织的推动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现代科技的迅猛发展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全球范围内对市场经济的普遍认可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交通和通讯技术的进步</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0"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19" name="TextBox 4"/>
          <p:cNvSpPr txBox="1"/>
          <p:nvPr/>
        </p:nvSpPr>
        <p:spPr>
          <a:xfrm>
            <a:off x="262558" y="3933850"/>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0"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35" name="矩形 34"/>
          <p:cNvSpPr/>
          <p:nvPr/>
        </p:nvSpPr>
        <p:spPr>
          <a:xfrm>
            <a:off x="474855" y="1091234"/>
            <a:ext cx="11240702" cy="2626592"/>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由题干信息</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以及技术的广泛迅速传播使世界各国经济的相互依赖性增强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并结合所学知识可知，</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科学技术是第一生产力</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a:t>
            </a:r>
            <a:r>
              <a:rPr lang="en-US" altLang="zh-CN" sz="2800" kern="100" dirty="0">
                <a:latin typeface="Times New Roman" panose="02020603050405020304" pitchFamily="18" charset="0"/>
                <a:cs typeface="Courier New" panose="02070309020205020404" pitchFamily="49" charset="0"/>
              </a:rPr>
              <a:t>B</a:t>
            </a:r>
            <a:r>
              <a:rPr lang="zh-CN" altLang="zh-CN" sz="2800" kern="100" dirty="0">
                <a:latin typeface="Times New Roman" panose="02020603050405020304" pitchFamily="18" charset="0"/>
                <a:cs typeface="Times New Roman" panose="02020603050405020304" pitchFamily="18" charset="0"/>
              </a:rPr>
              <a:t>项正确</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cs typeface="Courier New" panose="02070309020205020404" pitchFamily="49" charset="0"/>
              </a:rPr>
              <a:t>A</a:t>
            </a:r>
            <a:r>
              <a:rPr lang="zh-CN" altLang="zh-CN" sz="2800" kern="100" dirty="0">
                <a:latin typeface="Times New Roman" panose="02020603050405020304" pitchFamily="18" charset="0"/>
                <a:cs typeface="Times New Roman" panose="02020603050405020304" pitchFamily="18" charset="0"/>
              </a:rPr>
              <a:t>、</a:t>
            </a:r>
            <a:r>
              <a:rPr lang="en-US" altLang="zh-CN" sz="2800" kern="100" dirty="0">
                <a:latin typeface="Times New Roman" panose="02020603050405020304" pitchFamily="18" charset="0"/>
                <a:cs typeface="Courier New" panose="02070309020205020404" pitchFamily="49" charset="0"/>
              </a:rPr>
              <a:t>C</a:t>
            </a:r>
            <a:r>
              <a:rPr lang="zh-CN" altLang="zh-CN" sz="2800" kern="100" dirty="0">
                <a:latin typeface="Times New Roman" panose="02020603050405020304" pitchFamily="18" charset="0"/>
                <a:cs typeface="Times New Roman" panose="02020603050405020304" pitchFamily="18" charset="0"/>
              </a:rPr>
              <a:t>、</a:t>
            </a:r>
            <a:r>
              <a:rPr lang="en-US" altLang="zh-CN" sz="2800" kern="100" dirty="0">
                <a:latin typeface="Times New Roman" panose="02020603050405020304" pitchFamily="18" charset="0"/>
                <a:cs typeface="Courier New" panose="02070309020205020404" pitchFamily="49" charset="0"/>
              </a:rPr>
              <a:t>D</a:t>
            </a:r>
            <a:r>
              <a:rPr lang="zh-CN" altLang="zh-CN" sz="2800" kern="100" dirty="0">
                <a:latin typeface="Times New Roman" panose="02020603050405020304" pitchFamily="18" charset="0"/>
                <a:cs typeface="Times New Roman" panose="02020603050405020304" pitchFamily="18" charset="0"/>
              </a:rPr>
              <a:t>三项也是原因，但都不是根本原因，均排除。</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linds(horizont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
                                            <p:txEl>
                                              <p:pRg st="1" end="1"/>
                                            </p:txEl>
                                          </p:spTgt>
                                        </p:tgtEl>
                                        <p:attrNameLst>
                                          <p:attrName>style.visibility</p:attrName>
                                        </p:attrNameLst>
                                      </p:cBhvr>
                                      <p:to>
                                        <p:strVal val="visible"/>
                                      </p:to>
                                    </p:set>
                                    <p:animEffect transition="in" filter="blinds(horizontal)">
                                      <p:cBhvr>
                                        <p:cTn id="12" dur="500"/>
                                        <p:tgtEl>
                                          <p:spTgt spid="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34566" y="189434"/>
            <a:ext cx="11449272"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经济全球化的影响：加快世界经济发展的同时也增加了发展中国家经济失控的风险。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800" kern="100" dirty="0">
                <a:latin typeface="Times New Roman" panose="02020603050405020304" pitchFamily="18" charset="0"/>
                <a:ea typeface="方正中等线简体" panose="03000509000000000000" pitchFamily="65" charset="-122"/>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区域经济集团化</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表格 1"/>
          <p:cNvGraphicFramePr>
            <a:graphicFrameLocks noGrp="1"/>
          </p:cNvGraphicFramePr>
          <p:nvPr/>
        </p:nvGraphicFramePr>
        <p:xfrm>
          <a:off x="406574" y="2421682"/>
          <a:ext cx="11377264" cy="4093532"/>
        </p:xfrm>
        <a:graphic>
          <a:graphicData uri="http://schemas.openxmlformats.org/drawingml/2006/table">
            <a:tbl>
              <a:tblPr/>
              <a:tblGrid>
                <a:gridCol w="2644883"/>
                <a:gridCol w="8732381"/>
              </a:tblGrid>
              <a:tr h="703343">
                <a:tc>
                  <a:txBody>
                    <a:bodyPr/>
                    <a:lstStyle/>
                    <a:p>
                      <a:pPr algn="ctr">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区域经济集团</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9149" marR="291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特点或性质</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9149" marR="291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3343">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欧洲联盟</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9149" marR="291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800" u="sng"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程度</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最高的区域组织</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9149" marR="291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3343">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北美自由贸易区</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9149" marR="291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是由发达国家和发展中国家组成的区域性经济集团</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9149" marR="291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3343">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东南亚国家联盟</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9149" marR="291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以</a:t>
                      </a:r>
                      <a:r>
                        <a:rPr lang="en-US" altLang="zh-CN" sz="2800" u="sng"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为</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基础的政治、经济、安全一体化合作组织</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9149" marR="291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8577">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亚太经合组织</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9149" marR="291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亚太地区层级最高、领域最广、最具影响力的经济合作机制</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9149" marR="291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矩形 2"/>
          <p:cNvSpPr/>
          <p:nvPr/>
        </p:nvSpPr>
        <p:spPr>
          <a:xfrm>
            <a:off x="4835257" y="3256282"/>
            <a:ext cx="1980029" cy="523220"/>
          </a:xfrm>
          <a:prstGeom prst="rect">
            <a:avLst/>
          </a:prstGeom>
        </p:spPr>
        <p:txBody>
          <a:bodyPr wrap="none">
            <a:spAutoFit/>
          </a:bodyPr>
          <a:lstStyle/>
          <a:p>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经济一体化</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4" name="矩形 3"/>
          <p:cNvSpPr/>
          <p:nvPr/>
        </p:nvSpPr>
        <p:spPr>
          <a:xfrm>
            <a:off x="3430910" y="4653930"/>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经济合作</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5444" y="442496"/>
            <a:ext cx="11099524" cy="5219546"/>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世纪</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年代以前，仅有联合国大会、七国集团会议等少数多边峰会。而今，各种多边峰会纷纷涌现，如</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峰会、</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APEC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峰会、欧盟峰会、</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金砖五国</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峰会、世界气候变化峰会等。峰会的大量出现反映的实质问题是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区域集团化与世界一体化产生冲突</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传统双边外交不符合时代发展的需要</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美国一极独霸世界已被多极格局取代</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经济全球化使各国依赖程度加深</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1"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19" name="TextBox 4"/>
          <p:cNvSpPr txBox="1"/>
          <p:nvPr/>
        </p:nvSpPr>
        <p:spPr>
          <a:xfrm>
            <a:off x="406574" y="5013970"/>
            <a:ext cx="728638" cy="78483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1"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35" name="矩形 34"/>
          <p:cNvSpPr/>
          <p:nvPr/>
        </p:nvSpPr>
        <p:spPr>
          <a:xfrm>
            <a:off x="389206" y="1735823"/>
            <a:ext cx="11322624" cy="1333931"/>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在经济全球化的背景下，各国的联系日益密切，需要各国合作，加强磋商，才能有效地解决全球化中存在的问题，因此</a:t>
            </a:r>
            <a:r>
              <a:rPr lang="en-US" altLang="zh-CN" sz="2800" kern="100" dirty="0">
                <a:latin typeface="Times New Roman" panose="02020603050405020304" pitchFamily="18" charset="0"/>
                <a:cs typeface="Courier New" panose="02070309020205020404" pitchFamily="49" charset="0"/>
              </a:rPr>
              <a:t>D</a:t>
            </a:r>
            <a:r>
              <a:rPr lang="zh-CN" altLang="zh-CN" sz="2800" kern="100" dirty="0">
                <a:latin typeface="Times New Roman" panose="02020603050405020304" pitchFamily="18" charset="0"/>
                <a:cs typeface="Times New Roman" panose="02020603050405020304" pitchFamily="18" charset="0"/>
              </a:rPr>
              <a:t>项正确。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linds(horizontal)">
                                      <p:cBhvr>
                                        <p:cTn id="7"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9206" y="261442"/>
            <a:ext cx="11412000" cy="613542"/>
          </a:xfrm>
          <a:prstGeom prst="rect">
            <a:avLst/>
          </a:prstGeom>
        </p:spPr>
        <p:txBody>
          <a:bodyPr wrap="square" lIns="121898" tIns="60948" rIns="121898" bIns="60948">
            <a:spAutoFit/>
          </a:bodyPr>
          <a:lstStyle/>
          <a:p>
            <a:pPr algn="just">
              <a:lnSpc>
                <a:spcPct val="150000"/>
              </a:lnSpc>
              <a:spcAft>
                <a:spcPts val="0"/>
              </a:spcAft>
            </a:pPr>
            <a:r>
              <a:rPr lang="en-US" altLang="zh-CN" kern="100" dirty="0">
                <a:latin typeface="Times New Roman" panose="02020603050405020304" pitchFamily="18" charset="0"/>
                <a:ea typeface="方正中等线简体" panose="03000509000000000000" pitchFamily="65" charset="-122"/>
              </a:rPr>
              <a:t>12.</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下面是德国西门子公司的发展历程。由此我们可以得出的主要认识是</a:t>
            </a:r>
            <a:endParaRPr lang="zh-CN" altLang="zh-CN" sz="10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2"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graphicFrame>
        <p:nvGraphicFramePr>
          <p:cNvPr id="3" name="表格 2"/>
          <p:cNvGraphicFramePr>
            <a:graphicFrameLocks noGrp="1"/>
          </p:cNvGraphicFramePr>
          <p:nvPr/>
        </p:nvGraphicFramePr>
        <p:xfrm>
          <a:off x="478582" y="1053530"/>
          <a:ext cx="11250616" cy="3456383"/>
        </p:xfrm>
        <a:graphic>
          <a:graphicData uri="http://schemas.openxmlformats.org/drawingml/2006/table">
            <a:tbl>
              <a:tblPr firstRow="1" firstCol="1" bandRow="1"/>
              <a:tblGrid>
                <a:gridCol w="11250616"/>
              </a:tblGrid>
              <a:tr h="3456383">
                <a:tc>
                  <a:txBody>
                    <a:bodyPr/>
                    <a:lstStyle/>
                    <a:p>
                      <a:pPr marL="71755" algn="just">
                        <a:lnSpc>
                          <a:spcPct val="150000"/>
                        </a:lnSpc>
                        <a:spcAft>
                          <a:spcPts val="0"/>
                        </a:spcAft>
                      </a:pPr>
                      <a:r>
                        <a:rPr lang="en-US" sz="2400" kern="100" baseline="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4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1847</a:t>
                      </a:r>
                      <a:r>
                        <a:rPr lang="zh-CN" sz="24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年，西门子在其发明的用指针指出字母顺序的电报技术基础上建立了公司。</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p>
                      <a:pPr marL="71755" algn="just">
                        <a:lnSpc>
                          <a:spcPct val="150000"/>
                        </a:lnSpc>
                        <a:spcAft>
                          <a:spcPts val="0"/>
                        </a:spcAft>
                      </a:pPr>
                      <a:r>
                        <a:rPr lang="en-US" sz="2400" kern="100" baseline="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4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二战后</a:t>
                      </a:r>
                      <a:r>
                        <a:rPr lang="en-US" sz="24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50</a:t>
                      </a:r>
                      <a:r>
                        <a:rPr lang="zh-CN" sz="24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4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60</a:t>
                      </a:r>
                      <a:r>
                        <a:rPr lang="zh-CN" sz="24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年代，公司开始生产计算机、半导体设备、洗衣机和心脏起搏器。</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p>
                      <a:pPr marL="71755" algn="just">
                        <a:lnSpc>
                          <a:spcPct val="150000"/>
                        </a:lnSpc>
                        <a:spcAft>
                          <a:spcPts val="0"/>
                        </a:spcAft>
                      </a:pPr>
                      <a:r>
                        <a:rPr lang="en-US" sz="2400" kern="100" baseline="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4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1967</a:t>
                      </a:r>
                      <a:r>
                        <a:rPr lang="zh-CN" sz="24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年，西门子股份公司与罗伯特</a:t>
                      </a:r>
                      <a:r>
                        <a:rPr lang="en-US" sz="24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4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博世有限公司成立主要生产白色家电的合资企业博西家用电器公司</a:t>
                      </a:r>
                      <a:r>
                        <a:rPr lang="en-US" sz="24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(BSH)</a:t>
                      </a:r>
                      <a:r>
                        <a:rPr lang="zh-CN" sz="24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，后成为德国和西欧家电市场的领导者。</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p>
                      <a:pPr marL="71755" algn="just">
                        <a:lnSpc>
                          <a:spcPct val="150000"/>
                        </a:lnSpc>
                        <a:spcAft>
                          <a:spcPts val="0"/>
                        </a:spcAft>
                      </a:pPr>
                      <a:r>
                        <a:rPr lang="en-US" sz="2400" kern="100" baseline="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4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1988</a:t>
                      </a:r>
                      <a:r>
                        <a:rPr lang="zh-CN" sz="24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年，西门子接收了英国</a:t>
                      </a:r>
                      <a:r>
                        <a:rPr lang="en-US" sz="24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Plessey</a:t>
                      </a:r>
                      <a:r>
                        <a:rPr lang="zh-CN" sz="24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公司的航空电子、雷达和交通控制部分业务。</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p>
                      <a:pPr marL="71755" algn="just">
                        <a:lnSpc>
                          <a:spcPct val="150000"/>
                        </a:lnSpc>
                        <a:spcAft>
                          <a:spcPts val="0"/>
                        </a:spcAft>
                      </a:pPr>
                      <a:r>
                        <a:rPr lang="en-US" sz="2400" kern="100" baseline="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4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1999</a:t>
                      </a:r>
                      <a:r>
                        <a:rPr lang="zh-CN" sz="24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年，西门子的半导体业务分离出来，成立了一家新的公司英飞凌科技公司。</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7434" marR="27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6" name="矩形 35"/>
          <p:cNvSpPr/>
          <p:nvPr/>
        </p:nvSpPr>
        <p:spPr>
          <a:xfrm>
            <a:off x="389206" y="4797946"/>
            <a:ext cx="11412000" cy="1231082"/>
          </a:xfrm>
          <a:prstGeom prst="rect">
            <a:avLst/>
          </a:prstGeom>
        </p:spPr>
        <p:txBody>
          <a:bodyPr wrap="square" lIns="121898" tIns="60948" rIns="121898" bIns="60948">
            <a:spAutoFit/>
          </a:bodyPr>
          <a:lstStyle/>
          <a:p>
            <a:pPr algn="just">
              <a:lnSpc>
                <a:spcPct val="150000"/>
              </a:lnSpc>
              <a:spcAft>
                <a:spcPts val="0"/>
              </a:spcAft>
            </a:pP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德国人开启了人类的电气化</a:t>
            </a:r>
            <a:r>
              <a:rPr lang="zh-CN" altLang="zh-CN" kern="100" dirty="0" smtClean="0">
                <a:latin typeface="Times New Roman" panose="02020603050405020304" pitchFamily="18" charset="0"/>
                <a:ea typeface="方正中等线简体" panose="03000509000000000000" pitchFamily="65" charset="-122"/>
                <a:cs typeface="Times New Roman" panose="02020603050405020304" pitchFamily="18" charset="0"/>
              </a:rPr>
              <a:t>时代</a:t>
            </a:r>
            <a:r>
              <a:rPr lang="en-US" altLang="zh-CN" sz="100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kern="100" dirty="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德国在两次工业革命中发展迅速</a:t>
            </a:r>
            <a:endParaRPr lang="zh-CN" altLang="zh-CN" sz="1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西门子公司实行多元化经营</a:t>
            </a:r>
            <a:r>
              <a:rPr lang="zh-CN" altLang="zh-CN" kern="100" dirty="0" smtClean="0">
                <a:latin typeface="Times New Roman" panose="02020603050405020304" pitchFamily="18" charset="0"/>
                <a:ea typeface="方正中等线简体" panose="03000509000000000000" pitchFamily="65" charset="-122"/>
                <a:cs typeface="Times New Roman" panose="02020603050405020304" pitchFamily="18" charset="0"/>
              </a:rPr>
              <a:t>战略</a:t>
            </a:r>
            <a:r>
              <a:rPr lang="en-US" altLang="zh-CN" sz="100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世界经济全球化的趋势日益明显</a:t>
            </a:r>
            <a:endParaRPr lang="zh-CN" altLang="zh-CN" sz="10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TextBox 4"/>
          <p:cNvSpPr txBox="1"/>
          <p:nvPr/>
        </p:nvSpPr>
        <p:spPr>
          <a:xfrm>
            <a:off x="249938" y="5302082"/>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2"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36" name="矩形 35"/>
          <p:cNvSpPr/>
          <p:nvPr/>
        </p:nvSpPr>
        <p:spPr>
          <a:xfrm>
            <a:off x="557019" y="909514"/>
            <a:ext cx="11076375" cy="4647402"/>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西门子公司经营的业务有电报、计算机、半导体设备、洗衣机和心脏起搏器、白色家电、航空电子、雷达、交通控制和半导体等，体现了多元化的经营战略，故选</a:t>
            </a:r>
            <a:r>
              <a:rPr lang="en-US" altLang="zh-CN" sz="2800" kern="100" dirty="0">
                <a:latin typeface="Times New Roman" panose="02020603050405020304" pitchFamily="18" charset="0"/>
                <a:cs typeface="Courier New" panose="02070309020205020404" pitchFamily="49" charset="0"/>
              </a:rPr>
              <a:t>C</a:t>
            </a:r>
            <a:r>
              <a:rPr lang="zh-CN" altLang="zh-CN" sz="2800" kern="100" dirty="0" smtClean="0">
                <a:latin typeface="Times New Roman" panose="02020603050405020304" pitchFamily="18" charset="0"/>
                <a:cs typeface="Times New Roman" panose="02020603050405020304" pitchFamily="18" charset="0"/>
              </a:rPr>
              <a:t>项；</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第二</a:t>
            </a:r>
            <a:r>
              <a:rPr lang="zh-CN" altLang="zh-CN" sz="2800" kern="100" dirty="0">
                <a:latin typeface="Times New Roman" panose="02020603050405020304" pitchFamily="18" charset="0"/>
                <a:cs typeface="Times New Roman" panose="02020603050405020304" pitchFamily="18" charset="0"/>
              </a:rPr>
              <a:t>次工业革命开启了人类的电气化时代，排除</a:t>
            </a:r>
            <a:r>
              <a:rPr lang="en-US" altLang="zh-CN" sz="2800" kern="100" dirty="0">
                <a:latin typeface="Times New Roman" panose="02020603050405020304" pitchFamily="18" charset="0"/>
                <a:cs typeface="Courier New" panose="02070309020205020404" pitchFamily="49" charset="0"/>
              </a:rPr>
              <a:t>A</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德国</a:t>
            </a:r>
            <a:r>
              <a:rPr lang="zh-CN" altLang="zh-CN" sz="2800" kern="100" dirty="0">
                <a:latin typeface="Times New Roman" panose="02020603050405020304" pitchFamily="18" charset="0"/>
                <a:cs typeface="Times New Roman" panose="02020603050405020304" pitchFamily="18" charset="0"/>
              </a:rPr>
              <a:t>在第二次工业革命中发展迅速，排除</a:t>
            </a:r>
            <a:r>
              <a:rPr lang="en-US" altLang="zh-CN" sz="2800" kern="100" dirty="0">
                <a:latin typeface="Times New Roman" panose="02020603050405020304" pitchFamily="18" charset="0"/>
                <a:cs typeface="Courier New" panose="02070309020205020404" pitchFamily="49" charset="0"/>
              </a:rPr>
              <a:t>B</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材料</a:t>
            </a:r>
            <a:r>
              <a:rPr lang="zh-CN" altLang="zh-CN" sz="2800" kern="100" dirty="0">
                <a:latin typeface="Times New Roman" panose="02020603050405020304" pitchFamily="18" charset="0"/>
                <a:cs typeface="Times New Roman" panose="02020603050405020304" pitchFamily="18" charset="0"/>
              </a:rPr>
              <a:t>的主旨是西门子公司实行多元化经营战略，而不是世界经济全球化的趋势日益明显，排除</a:t>
            </a:r>
            <a:r>
              <a:rPr lang="en-US" altLang="zh-CN" sz="2800" kern="100" dirty="0">
                <a:latin typeface="Times New Roman" panose="02020603050405020304" pitchFamily="18" charset="0"/>
                <a:cs typeface="Courier New" panose="02070309020205020404" pitchFamily="49" charset="0"/>
              </a:rPr>
              <a:t>D</a:t>
            </a:r>
            <a:r>
              <a:rPr lang="zh-CN" altLang="zh-CN" sz="2800" kern="100" dirty="0">
                <a:latin typeface="Times New Roman" panose="02020603050405020304" pitchFamily="18" charset="0"/>
                <a:cs typeface="Times New Roman" panose="02020603050405020304" pitchFamily="18" charset="0"/>
              </a:rPr>
              <a:t>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blinds(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blinds(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blinds(horizontal)">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blinds(horizontal)">
                                      <p:cBhvr>
                                        <p:cTn id="22" dur="500"/>
                                        <p:tgtEl>
                                          <p:spTgt spid="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8"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49"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50"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51"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52"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53"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54"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55"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56"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57"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58"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9"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20"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5" name="矩形 4"/>
          <p:cNvSpPr/>
          <p:nvPr/>
        </p:nvSpPr>
        <p:spPr>
          <a:xfrm>
            <a:off x="478582" y="621482"/>
            <a:ext cx="11233248" cy="4542462"/>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西方的快餐连锁店进入印度以后，当地传统食品也建立起自己的快餐分店；西方时装进入日本以后，日本传统服饰形成了自己的时装业，并且保留了典型的日本式审美标准。这些现象表明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全球化趋势削弱了民族国家的特色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东方各国本土文化被西方文明同化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经济全球化导致不同文明产生冲突</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经济全球化可能促进本土文化复兴</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TextBox 4"/>
          <p:cNvSpPr txBox="1"/>
          <p:nvPr/>
        </p:nvSpPr>
        <p:spPr>
          <a:xfrm>
            <a:off x="313358" y="4509914"/>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1906" y="909514"/>
            <a:ext cx="11106600" cy="4647402"/>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经济全球化可能促进本土文化复兴，与材料中</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当地传统食品也建立起自己的快餐分店</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保留了典型的日本式审美标准</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相符，故选</a:t>
            </a:r>
            <a:r>
              <a:rPr lang="en-US" altLang="zh-CN" sz="2800" kern="100" dirty="0">
                <a:latin typeface="Times New Roman" panose="02020603050405020304" pitchFamily="18" charset="0"/>
                <a:cs typeface="Courier New" panose="02070309020205020404" pitchFamily="49" charset="0"/>
              </a:rPr>
              <a:t>D</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材料</a:t>
            </a:r>
            <a:r>
              <a:rPr lang="zh-CN" altLang="zh-CN" sz="2800" kern="100" dirty="0">
                <a:latin typeface="Times New Roman" panose="02020603050405020304" pitchFamily="18" charset="0"/>
                <a:cs typeface="Times New Roman" panose="02020603050405020304" pitchFamily="18" charset="0"/>
              </a:rPr>
              <a:t>反映了全球化强化了民族国家的特色，排除</a:t>
            </a:r>
            <a:r>
              <a:rPr lang="en-US" altLang="zh-CN" sz="2800" kern="100" dirty="0">
                <a:latin typeface="Times New Roman" panose="02020603050405020304" pitchFamily="18" charset="0"/>
                <a:cs typeface="Courier New" panose="02070309020205020404" pitchFamily="49" charset="0"/>
              </a:rPr>
              <a:t>A</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保留了典型的日本式审美标准</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表明日本本土文化并未被西方文明同化，排除</a:t>
            </a:r>
            <a:r>
              <a:rPr lang="en-US" altLang="zh-CN" sz="2800" kern="100" dirty="0">
                <a:latin typeface="Times New Roman" panose="02020603050405020304" pitchFamily="18" charset="0"/>
                <a:cs typeface="Courier New" panose="02070309020205020404" pitchFamily="49" charset="0"/>
              </a:rPr>
              <a:t>B</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材料</a:t>
            </a:r>
            <a:r>
              <a:rPr lang="zh-CN" altLang="zh-CN" sz="2800" kern="100" dirty="0">
                <a:latin typeface="Times New Roman" panose="02020603050405020304" pitchFamily="18" charset="0"/>
                <a:cs typeface="Times New Roman" panose="02020603050405020304" pitchFamily="18" charset="0"/>
              </a:rPr>
              <a:t>反映了不同文明的融合，而非导致不同文明产生冲突，排除</a:t>
            </a:r>
            <a:r>
              <a:rPr lang="en-US" altLang="zh-CN" sz="2800" kern="100" dirty="0">
                <a:latin typeface="Times New Roman" panose="02020603050405020304" pitchFamily="18" charset="0"/>
                <a:cs typeface="Courier New" panose="02070309020205020404" pitchFamily="49" charset="0"/>
              </a:rPr>
              <a:t>C</a:t>
            </a:r>
            <a:r>
              <a:rPr lang="zh-CN" altLang="zh-CN" sz="2800" kern="100" dirty="0">
                <a:latin typeface="Times New Roman" panose="02020603050405020304" pitchFamily="18" charset="0"/>
                <a:cs typeface="Times New Roman" panose="02020603050405020304" pitchFamily="18" charset="0"/>
              </a:rPr>
              <a:t>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5"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8"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9"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10"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11"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12"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13"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14"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15"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6"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7"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9898" y="549474"/>
            <a:ext cx="11250616" cy="5219546"/>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戴维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罗特科普夫在《外交季刊》上宣称：</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如果世界向统一语言方向发展，那么这种语言就应该是英语。</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二战后，美国对亚、非、拉美新兴独立国家的观念始终没有根本改变，极力把其社会模式和价值观念强加于人。材料旨在说明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民族国家要极力抵制英语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文化扩张是霸权主义的主要表现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经济全球化模糊文化界线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新兴独立国家应该保持文化自信</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5"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8"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9"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10"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11"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12"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13"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14"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15"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16"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0"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19" name="TextBox 4"/>
          <p:cNvSpPr txBox="1"/>
          <p:nvPr/>
        </p:nvSpPr>
        <p:spPr>
          <a:xfrm>
            <a:off x="334566" y="5085978"/>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5"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8"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9"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10"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11"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12"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13"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14"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15"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16"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0"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22" name="矩形 21"/>
          <p:cNvSpPr/>
          <p:nvPr/>
        </p:nvSpPr>
        <p:spPr>
          <a:xfrm>
            <a:off x="469898" y="1053530"/>
            <a:ext cx="11250616" cy="4001071"/>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材料强调的是在文化扩张面前新兴独立国家应如何面对，面对文化扩张，新兴独立国家应该保持文化自信，而不是极力抵制英语，故</a:t>
            </a:r>
            <a:r>
              <a:rPr lang="en-US" altLang="zh-CN" sz="2800" kern="100" dirty="0">
                <a:latin typeface="Times New Roman" panose="02020603050405020304" pitchFamily="18" charset="0"/>
                <a:cs typeface="Courier New" panose="02070309020205020404" pitchFamily="49" charset="0"/>
              </a:rPr>
              <a:t>A</a:t>
            </a:r>
            <a:r>
              <a:rPr lang="zh-CN" altLang="zh-CN" sz="2800" kern="100" dirty="0">
                <a:latin typeface="Times New Roman" panose="02020603050405020304" pitchFamily="18" charset="0"/>
                <a:cs typeface="Times New Roman" panose="02020603050405020304" pitchFamily="18" charset="0"/>
              </a:rPr>
              <a:t>项错误</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文化</a:t>
            </a:r>
            <a:r>
              <a:rPr lang="zh-CN" altLang="zh-CN" sz="2800" kern="100" dirty="0">
                <a:latin typeface="Times New Roman" panose="02020603050405020304" pitchFamily="18" charset="0"/>
                <a:cs typeface="Times New Roman" panose="02020603050405020304" pitchFamily="18" charset="0"/>
              </a:rPr>
              <a:t>扩张是霸权主义的表现，但不能说是主要表现，故</a:t>
            </a:r>
            <a:r>
              <a:rPr lang="en-US" altLang="zh-CN" sz="2800" kern="100" dirty="0">
                <a:latin typeface="Times New Roman" panose="02020603050405020304" pitchFamily="18" charset="0"/>
                <a:cs typeface="Courier New" panose="02070309020205020404" pitchFamily="49" charset="0"/>
              </a:rPr>
              <a:t>B</a:t>
            </a:r>
            <a:r>
              <a:rPr lang="zh-CN" altLang="zh-CN" sz="2800" kern="100" dirty="0">
                <a:latin typeface="Times New Roman" panose="02020603050405020304" pitchFamily="18" charset="0"/>
                <a:cs typeface="Times New Roman" panose="02020603050405020304" pitchFamily="18" charset="0"/>
              </a:rPr>
              <a:t>项错误</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在</a:t>
            </a:r>
            <a:r>
              <a:rPr lang="zh-CN" altLang="zh-CN" sz="2800" kern="100" dirty="0">
                <a:latin typeface="Times New Roman" panose="02020603050405020304" pitchFamily="18" charset="0"/>
                <a:cs typeface="Times New Roman" panose="02020603050405020304" pitchFamily="18" charset="0"/>
              </a:rPr>
              <a:t>经济全球化背景下，各国文化仍然是独立的，故</a:t>
            </a:r>
            <a:r>
              <a:rPr lang="en-US" altLang="zh-CN" sz="2800" kern="100" dirty="0">
                <a:latin typeface="Times New Roman" panose="02020603050405020304" pitchFamily="18" charset="0"/>
                <a:cs typeface="Courier New" panose="02070309020205020404" pitchFamily="49" charset="0"/>
              </a:rPr>
              <a:t>C</a:t>
            </a:r>
            <a:r>
              <a:rPr lang="zh-CN" altLang="zh-CN" sz="2800" kern="100" dirty="0">
                <a:latin typeface="Times New Roman" panose="02020603050405020304" pitchFamily="18" charset="0"/>
                <a:cs typeface="Times New Roman" panose="02020603050405020304" pitchFamily="18" charset="0"/>
              </a:rPr>
              <a:t>项错误</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新兴</a:t>
            </a:r>
            <a:r>
              <a:rPr lang="zh-CN" altLang="zh-CN" sz="2800" kern="100" dirty="0">
                <a:latin typeface="Times New Roman" panose="02020603050405020304" pitchFamily="18" charset="0"/>
                <a:cs typeface="Times New Roman" panose="02020603050405020304" pitchFamily="18" charset="0"/>
              </a:rPr>
              <a:t>独立国家应该保持文化自信符合题意，故</a:t>
            </a:r>
            <a:r>
              <a:rPr lang="en-US" altLang="zh-CN" sz="2800" kern="100" dirty="0">
                <a:latin typeface="Times New Roman" panose="02020603050405020304" pitchFamily="18" charset="0"/>
                <a:cs typeface="Courier New" panose="02070309020205020404" pitchFamily="49" charset="0"/>
              </a:rPr>
              <a:t>D</a:t>
            </a:r>
            <a:r>
              <a:rPr lang="zh-CN" altLang="zh-CN" sz="2800" kern="100" dirty="0">
                <a:latin typeface="Times New Roman" panose="02020603050405020304" pitchFamily="18" charset="0"/>
                <a:cs typeface="Times New Roman" panose="02020603050405020304" pitchFamily="18" charset="0"/>
              </a:rPr>
              <a:t>项正确。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linds(horizont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blinds(horizont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blinds(horizontal)">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blinds(horizontal)">
                                      <p:cBhvr>
                                        <p:cTn id="2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3894" y="261442"/>
            <a:ext cx="11322624" cy="5865877"/>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当前国际形势发生深刻复杂变化，经济环境的不确定性、恐怖主义等全球性挑战不断增加。中国倡导构建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人类命运共同体</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，为人类应对全球化挑战提供了中国智慧和方案。截止到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2018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月，中国同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多个国家和组织签署了共建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一带一路</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政府间协议，创造了近</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万个就业岗位；累计派出近</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万人次参与联合国维和行动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这说明了</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中国是一个爱和平、负责任的现代化强国</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中国已成功取得世界经济发展的主导权</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当今世界和平与发展大势已经发生了逆转</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中国面对全球化挑战必须增强忧患意识</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TextBox 4"/>
          <p:cNvSpPr txBox="1"/>
          <p:nvPr/>
        </p:nvSpPr>
        <p:spPr>
          <a:xfrm>
            <a:off x="334566" y="5446098"/>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3894" y="1155174"/>
            <a:ext cx="11322624" cy="3354740"/>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中国是爱和平、负责任的国家，但并非现代化强国，</a:t>
            </a:r>
            <a:r>
              <a:rPr lang="en-US" altLang="zh-CN" sz="2800" kern="100" dirty="0">
                <a:latin typeface="Times New Roman" panose="02020603050405020304" pitchFamily="18" charset="0"/>
              </a:rPr>
              <a:t>A</a:t>
            </a:r>
            <a:r>
              <a:rPr lang="zh-CN" altLang="zh-CN" sz="2800" kern="100" dirty="0">
                <a:latin typeface="Times New Roman" panose="02020603050405020304" pitchFamily="18" charset="0"/>
                <a:cs typeface="Times New Roman" panose="02020603050405020304" pitchFamily="18" charset="0"/>
              </a:rPr>
              <a:t>错误</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中</a:t>
            </a:r>
            <a:r>
              <a:rPr lang="zh-CN" altLang="zh-CN" sz="2800" kern="100" dirty="0">
                <a:latin typeface="Times New Roman" panose="02020603050405020304" pitchFamily="18" charset="0"/>
                <a:cs typeface="Times New Roman" panose="02020603050405020304" pitchFamily="18" charset="0"/>
              </a:rPr>
              <a:t>国是发展中国家，在国际事务中发挥着越来越重要的作用，但不主导世界经济发展，</a:t>
            </a:r>
            <a:r>
              <a:rPr lang="en-US" altLang="zh-CN" sz="2800" kern="100" dirty="0">
                <a:latin typeface="Times New Roman" panose="02020603050405020304" pitchFamily="18" charset="0"/>
              </a:rPr>
              <a:t>B</a:t>
            </a:r>
            <a:r>
              <a:rPr lang="zh-CN" altLang="zh-CN" sz="2800" kern="100" dirty="0">
                <a:latin typeface="Times New Roman" panose="02020603050405020304" pitchFamily="18" charset="0"/>
                <a:cs typeface="Times New Roman" panose="02020603050405020304" pitchFamily="18" charset="0"/>
              </a:rPr>
              <a:t>错误</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和平</a:t>
            </a:r>
            <a:r>
              <a:rPr lang="zh-CN" altLang="zh-CN" sz="2800" kern="100" dirty="0">
                <a:latin typeface="Times New Roman" panose="02020603050405020304" pitchFamily="18" charset="0"/>
                <a:cs typeface="Times New Roman" panose="02020603050405020304" pitchFamily="18" charset="0"/>
              </a:rPr>
              <a:t>与发展依旧是当今时代的主题，</a:t>
            </a:r>
            <a:r>
              <a:rPr lang="en-US" altLang="zh-CN" sz="2800" kern="100" dirty="0">
                <a:latin typeface="Times New Roman" panose="02020603050405020304" pitchFamily="18" charset="0"/>
              </a:rPr>
              <a:t>C</a:t>
            </a:r>
            <a:r>
              <a:rPr lang="zh-CN" altLang="zh-CN" sz="2800" kern="100" dirty="0">
                <a:latin typeface="Times New Roman" panose="02020603050405020304" pitchFamily="18" charset="0"/>
                <a:cs typeface="Times New Roman" panose="02020603050405020304" pitchFamily="18" charset="0"/>
              </a:rPr>
              <a:t>错误</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面对</a:t>
            </a:r>
            <a:r>
              <a:rPr lang="zh-CN" altLang="zh-CN" sz="2800" kern="100" dirty="0">
                <a:latin typeface="Times New Roman" panose="02020603050405020304" pitchFamily="18" charset="0"/>
                <a:cs typeface="Times New Roman" panose="02020603050405020304" pitchFamily="18" charset="0"/>
              </a:rPr>
              <a:t>全球化挑战，中国必须增强忧患意识，</a:t>
            </a:r>
            <a:r>
              <a:rPr lang="en-US" altLang="zh-CN" sz="2800" kern="100" dirty="0">
                <a:latin typeface="Times New Roman" panose="02020603050405020304" pitchFamily="18" charset="0"/>
              </a:rPr>
              <a:t>D</a:t>
            </a:r>
            <a:r>
              <a:rPr lang="zh-CN" altLang="zh-CN" sz="2800" kern="100" dirty="0">
                <a:latin typeface="Times New Roman" panose="02020603050405020304" pitchFamily="18" charset="0"/>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10150" y="687095"/>
            <a:ext cx="11170113" cy="5262979"/>
          </a:xfrm>
          <a:prstGeom prst="rect">
            <a:avLst/>
          </a:prstGeom>
        </p:spPr>
        <p:txBody>
          <a:bodyPr wrap="square">
            <a:spAutoFit/>
          </a:bodyPr>
          <a:lstStyle/>
          <a:p>
            <a:pPr algn="just">
              <a:lnSpc>
                <a:spcPct val="150000"/>
              </a:lnSpc>
              <a:spcAft>
                <a:spcPts val="0"/>
              </a:spcAft>
            </a:pPr>
            <a:r>
              <a:rPr lang="en-US"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社会信息化和文化多样性</a:t>
            </a:r>
            <a:endPar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社会信息化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概念：是指发展</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以</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为主</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的智能化工具为代表的新生产力，建立有组织的信息网络体系，促进信息交流和知识共享，提高经济增长质量，推动经济社会向高效、优质发展转型的历史进程。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作用：进入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世纪，社会信息化已经成为不可逆转的时代潮流，正在使人类社会发生极其深刻的变化。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问题：如何保卫自己</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成为各国必须解决的现实问题</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3825210" y="2061642"/>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计算机</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5" name="矩形 4"/>
          <p:cNvSpPr/>
          <p:nvPr/>
        </p:nvSpPr>
        <p:spPr>
          <a:xfrm>
            <a:off x="4655046" y="5302002"/>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信息安全</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1637" y="1659230"/>
            <a:ext cx="11187139" cy="3354740"/>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近年来</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逆全球化</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趋势有所加强。如何理性看待这一现象，更好促进全球化发展，引起广泛关注。阅读下列材料，回答问题。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材料一</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资产阶级，由于开拓了世界市场，使一切国家的生产和消费都成为世界性的了。</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过去那种地方的和民族的自给自足和闭关自守状态，被各民族的相互往来和各方面的相互依赖所代替了</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8" name="矩形 17"/>
          <p:cNvSpPr/>
          <p:nvPr/>
        </p:nvSpPr>
        <p:spPr>
          <a:xfrm>
            <a:off x="501637" y="909514"/>
            <a:ext cx="11187139" cy="699911"/>
          </a:xfrm>
          <a:prstGeom prst="rect">
            <a:avLst/>
          </a:prstGeom>
        </p:spPr>
        <p:txBody>
          <a:bodyPr wrap="square" lIns="121898" tIns="60948" rIns="121898" bIns="60948">
            <a:spAutoFit/>
          </a:bodyPr>
          <a:lstStyle/>
          <a:p>
            <a:pPr algn="just">
              <a:lnSpc>
                <a:spcPct val="150000"/>
              </a:lnSpc>
            </a:pPr>
            <a:r>
              <a:rPr lang="zh-CN" altLang="zh-CN" sz="2800" b="1" kern="100" dirty="0">
                <a:solidFill>
                  <a:srgbClr val="0000FF"/>
                </a:solidFill>
                <a:latin typeface="Times New Roman" panose="02020603050405020304" pitchFamily="18" charset="0"/>
                <a:ea typeface="方正中等线简体" panose="03000509000000000000" pitchFamily="65" charset="-122"/>
                <a:cs typeface="Times New Roman" panose="02020603050405020304" pitchFamily="18" charset="0"/>
              </a:rPr>
              <a:t>二、非选择题</a:t>
            </a:r>
            <a:endParaRPr lang="zh-CN" altLang="zh-CN" sz="2800" b="1" kern="100" dirty="0">
              <a:solidFill>
                <a:srgbClr val="0000FF"/>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6143" y="765498"/>
            <a:ext cx="10858127" cy="4573215"/>
          </a:xfrm>
          <a:prstGeom prst="rect">
            <a:avLst/>
          </a:prstGeom>
        </p:spPr>
        <p:txBody>
          <a:bodyPr wrap="square" lIns="121898" tIns="60948" rIns="121898" bIns="60948">
            <a:spAutoFit/>
          </a:bodyPr>
          <a:lstStyle/>
          <a:p>
            <a:pPr algn="just">
              <a:lnSpc>
                <a:spcPct val="150000"/>
              </a:lnSpc>
              <a:spcAft>
                <a:spcPts val="0"/>
              </a:spcAft>
            </a:pPr>
            <a:r>
              <a:rPr lang="zh-CN" altLang="zh-CN" sz="2800" b="1" kern="100" dirty="0" smtClean="0">
                <a:latin typeface="Times New Roman" panose="02020603050405020304" pitchFamily="18" charset="0"/>
                <a:ea typeface="方正中等线简体" panose="03000509000000000000" pitchFamily="65" charset="-122"/>
                <a:cs typeface="Times New Roman" panose="02020603050405020304" pitchFamily="18" charset="0"/>
              </a:rPr>
              <a:t>材料</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二</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实际上，反全球化是另一种全球化，是全球化的产物。</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月下旬，捷克首都布拉格，世界银行与国际货币基金组织年会在这里召开，来自世界各地的反全球化分子跟踪而来。示威者认为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IMF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和世界银行是全球资本主义的工具，因为它们竭尽所能控制第三世界，使这些国家更加贫穷。</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而且反全球化者认为地球环境将因全球化而不堪重负，地球环境将因全球化而受到最后的致命一击</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1637" y="981522"/>
            <a:ext cx="11187139" cy="3926885"/>
          </a:xfrm>
          <a:prstGeom prst="rect">
            <a:avLst/>
          </a:prstGeom>
        </p:spPr>
        <p:txBody>
          <a:bodyPr wrap="square" lIns="121898" tIns="60948" rIns="121898" bIns="60948">
            <a:spAutoFit/>
          </a:bodyPr>
          <a:lstStyle/>
          <a:p>
            <a:pPr algn="just">
              <a:lnSpc>
                <a:spcPct val="150000"/>
              </a:lnSpc>
              <a:spcAft>
                <a:spcPts val="0"/>
              </a:spcAft>
            </a:pPr>
            <a:r>
              <a:rPr lang="zh-CN" altLang="zh-CN" sz="2800" b="1" kern="100" dirty="0" smtClean="0">
                <a:latin typeface="Times New Roman" panose="02020603050405020304" pitchFamily="18" charset="0"/>
                <a:ea typeface="方正中等线简体" panose="03000509000000000000" pitchFamily="65" charset="-122"/>
                <a:cs typeface="Times New Roman" panose="02020603050405020304" pitchFamily="18" charset="0"/>
              </a:rPr>
              <a:t>材料</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三</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反移民浪潮也成为反全球化的一个组成部分。目前，约有三分之一的移民从发展中国家前往发达国家。非法移民会抢走工作，消耗税收，增加犯罪，改变民族认同。</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逆全球化浪潮的根源是发达国家在全球化中受益下降，新兴及发展中经济体受益较大。当前的</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逆全球化</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思潮主要表现在英国</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脱欧</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、美国政府高举贸易保护主义</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大旗</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，退出《跨太平洋伙伴关系协定》</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(TPP)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等</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1637" y="621482"/>
            <a:ext cx="11187139" cy="4573215"/>
          </a:xfrm>
          <a:prstGeom prst="rect">
            <a:avLst/>
          </a:prstGeom>
        </p:spPr>
        <p:txBody>
          <a:bodyPr wrap="square" lIns="121898" tIns="60948" rIns="121898" bIns="60948">
            <a:spAutoFit/>
          </a:bodyPr>
          <a:lstStyle/>
          <a:p>
            <a:pPr algn="just">
              <a:lnSpc>
                <a:spcPct val="150000"/>
              </a:lnSpc>
              <a:spcAft>
                <a:spcPts val="0"/>
              </a:spcAf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材料四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对所有国家而言，经济全球化都是一把双刃剑，利弊兼而有之。中国取得的经济成就得益于开放的经济模式。正如习近平总书记在世界经济论坛</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2017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年年会开幕式上演讲所提到的，</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经济全球化确实带来了新问题，但我们不能就此把经济全球化一棍子打死，而是要适应和引导好经济全球化，消解经济全球化的负面影响</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逆全球化</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趋势至少让人们对今天的制度和政策进行反省，去努力解决已经出现和可能出现的种种矛盾和冲突，探索新的、更好的发展模式。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9206" y="981522"/>
            <a:ext cx="11412000" cy="1415748"/>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根据材料一并结合所学知识，列举</a:t>
            </a:r>
            <a:r>
              <a:rPr lang="en-US" altLang="zh-CN" sz="2800" kern="100" dirty="0">
                <a:latin typeface="Times New Roman" panose="02020603050405020304" pitchFamily="18" charset="0"/>
                <a:ea typeface="方正中等线简体" panose="03000509000000000000" pitchFamily="65" charset="-122"/>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世纪到</a:t>
            </a:r>
            <a:r>
              <a:rPr lang="en-US" altLang="zh-CN" sz="2800" kern="100" dirty="0">
                <a:latin typeface="Times New Roman" panose="02020603050405020304" pitchFamily="18" charset="0"/>
                <a:ea typeface="方正中等线简体" panose="03000509000000000000" pitchFamily="65" charset="-122"/>
              </a:rPr>
              <a:t>19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世纪以欧洲为主导的推动全球化的主要事件</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7"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389206" y="2630673"/>
            <a:ext cx="11412000" cy="657872"/>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dirty="0">
                <a:solidFill>
                  <a:srgbClr val="C00000"/>
                </a:solidFill>
                <a:latin typeface="Times New Roman" panose="02020603050405020304" pitchFamily="18" charset="0"/>
                <a:cs typeface="Times New Roman" panose="02020603050405020304" pitchFamily="18" charset="0"/>
              </a:rPr>
              <a:t>新航路开辟、殖民扩张、工业革命。</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1637" y="865838"/>
            <a:ext cx="11187139" cy="1987892"/>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全球化曾经被视为阿里巴巴的山洞，现在又被不少人看作是潘多拉的盒子。结合上述材料和所学知识，围绕</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全球化与逆全球化</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关系谈谈你的看法。</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要求：观点明确；史论结合；逻辑严密；表述通畅</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7"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7"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389206" y="333450"/>
            <a:ext cx="11412000" cy="5161991"/>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dirty="0">
                <a:solidFill>
                  <a:srgbClr val="C00000"/>
                </a:solidFill>
                <a:latin typeface="Times New Roman" panose="02020603050405020304" pitchFamily="18" charset="0"/>
                <a:cs typeface="Times New Roman" panose="02020603050405020304" pitchFamily="18" charset="0"/>
              </a:rPr>
              <a:t>论点：逆全球化是全球化的产物；理性看待逆全球化，有利于推动全球化。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solidFill>
                  <a:srgbClr val="C00000"/>
                </a:solidFill>
                <a:latin typeface="Times New Roman" panose="02020603050405020304" pitchFamily="18" charset="0"/>
                <a:cs typeface="Times New Roman" panose="02020603050405020304" pitchFamily="18" charset="0"/>
              </a:rPr>
              <a:t>论证：逆全球化是全球化的产物；全球化过程中产生了一系列问题：拉大发达国家和发展中国家的差距；加剧环境污染；利益下降和非法移民问题也导致发达国家对全球化不满。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solidFill>
                  <a:srgbClr val="C00000"/>
                </a:solidFill>
                <a:latin typeface="Times New Roman" panose="02020603050405020304" pitchFamily="18" charset="0"/>
                <a:cs typeface="Times New Roman" panose="02020603050405020304" pitchFamily="18" charset="0"/>
              </a:rPr>
              <a:t>理性看待逆全球化，有利于推动全球化：首先要看到经济全球化促进经济发展，如中国加入世界贸易组织</a:t>
            </a:r>
            <a:r>
              <a:rPr lang="en-US" altLang="zh-CN" sz="2800" kern="100" dirty="0">
                <a:solidFill>
                  <a:srgbClr val="C00000"/>
                </a:solidFill>
                <a:latin typeface="Times New Roman" panose="02020603050405020304" pitchFamily="18" charset="0"/>
                <a:cs typeface="Courier New" panose="02070309020205020404" pitchFamily="49" charset="0"/>
              </a:rPr>
              <a:t>(</a:t>
            </a:r>
            <a:r>
              <a:rPr lang="zh-CN" altLang="zh-CN" sz="2800" kern="100" dirty="0">
                <a:solidFill>
                  <a:srgbClr val="C00000"/>
                </a:solidFill>
                <a:latin typeface="Times New Roman" panose="02020603050405020304" pitchFamily="18" charset="0"/>
                <a:cs typeface="Times New Roman" panose="02020603050405020304" pitchFamily="18" charset="0"/>
              </a:rPr>
              <a:t>其他各国史实也可</a:t>
            </a:r>
            <a:r>
              <a:rPr lang="en-US" altLang="zh-CN" sz="2800" kern="100" dirty="0">
                <a:solidFill>
                  <a:srgbClr val="C00000"/>
                </a:solidFill>
                <a:latin typeface="Times New Roman" panose="02020603050405020304" pitchFamily="18" charset="0"/>
                <a:cs typeface="Courier New" panose="02070309020205020404" pitchFamily="49" charset="0"/>
              </a:rPr>
              <a:t>)</a:t>
            </a:r>
            <a:r>
              <a:rPr lang="zh-CN" altLang="zh-CN" sz="2800" kern="100" dirty="0">
                <a:solidFill>
                  <a:srgbClr val="C00000"/>
                </a:solidFill>
                <a:latin typeface="Times New Roman" panose="02020603050405020304" pitchFamily="18" charset="0"/>
                <a:cs typeface="Times New Roman" panose="02020603050405020304" pitchFamily="18" charset="0"/>
              </a:rPr>
              <a:t>；其次要正视全球化的负面影响，反省调整，趋利避害，探索更好的发展模式。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矩形 37">
            <a:hlinkClick r:id="rId17" action="ppaction://hlinksldjump"/>
          </p:cNvPr>
          <p:cNvSpPr/>
          <p:nvPr/>
        </p:nvSpPr>
        <p:spPr bwMode="auto">
          <a:xfrm>
            <a:off x="11211213" y="6398788"/>
            <a:ext cx="979200" cy="46080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pPr>
            <a:r>
              <a:rPr lang="zh-CN" altLang="en-US" sz="2000" kern="1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a:rPr>
              <a:t>返 回</a:t>
            </a:r>
            <a:endParaRPr lang="zh-CN" altLang="en-US" sz="2000" kern="1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10150" y="1400210"/>
            <a:ext cx="11170113" cy="2677656"/>
          </a:xfrm>
          <a:prstGeom prst="rect">
            <a:avLst/>
          </a:prstGeom>
        </p:spPr>
        <p:txBody>
          <a:bodyPr wrap="square">
            <a:spAutoFit/>
          </a:bodyPr>
          <a:lstStyle/>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文化多样性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挑战：</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和</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社会信息化过程中，文化多样性面临着挑战。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中国方案：在传承和传播中华优秀文化的同时，尊重世界文化多样性，</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促进</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兼收并蓄的文明交流，推动世界的和平与发展。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2399685" y="2159050"/>
            <a:ext cx="198002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经济全球化</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3" name="矩形 2"/>
          <p:cNvSpPr/>
          <p:nvPr/>
        </p:nvSpPr>
        <p:spPr>
          <a:xfrm>
            <a:off x="2062758" y="3441110"/>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和而不同</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16055</Words>
  <PresentationFormat>自定义</PresentationFormat>
  <Paragraphs>1890</Paragraphs>
  <Slides>86</Slides>
  <Notes>3</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86</vt:i4>
      </vt:variant>
    </vt:vector>
  </HeadingPairs>
  <TitlesOfParts>
    <vt:vector size="107" baseType="lpstr">
      <vt:lpstr>Arial</vt:lpstr>
      <vt:lpstr>宋体</vt:lpstr>
      <vt:lpstr>Wingdings</vt:lpstr>
      <vt:lpstr>微软雅黑</vt:lpstr>
      <vt:lpstr>明黑</vt:lpstr>
      <vt:lpstr>黑体</vt:lpstr>
      <vt:lpstr>Times New Roman</vt:lpstr>
      <vt:lpstr>Courier New</vt:lpstr>
      <vt:lpstr>方正中等线简体</vt:lpstr>
      <vt:lpstr>Arial Unicode MS</vt:lpstr>
      <vt:lpstr>Calibri</vt:lpstr>
      <vt:lpstr>Times New Roman</vt:lpstr>
      <vt:lpstr>楷体_GB2312</vt:lpstr>
      <vt:lpstr>Broadway</vt:lpstr>
      <vt:lpstr>楷体</vt:lpstr>
      <vt:lpstr>经典繁仿黑</vt:lpstr>
      <vt:lpstr>华文细黑</vt:lpstr>
      <vt:lpstr>Segoe Print</vt:lpstr>
      <vt:lpstr>新宋体</vt:lpstr>
      <vt:lpstr>7_Office 主题</vt:lpstr>
      <vt:lpstr>9_Office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2014-11-27T01:03:00Z</dcterms:created>
  <dcterms:modified xsi:type="dcterms:W3CDTF">2021-07-10T22:57:47Z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